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6" r:id="rId6"/>
    <p:sldId id="260" r:id="rId7"/>
    <p:sldId id="262" r:id="rId8"/>
    <p:sldId id="261" r:id="rId9"/>
    <p:sldId id="282" r:id="rId10"/>
    <p:sldId id="283" r:id="rId11"/>
    <p:sldId id="280" r:id="rId12"/>
    <p:sldId id="264" r:id="rId13"/>
    <p:sldId id="285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8" r:id="rId23"/>
    <p:sldId id="272" r:id="rId24"/>
    <p:sldId id="284" r:id="rId25"/>
    <p:sldId id="273" r:id="rId26"/>
    <p:sldId id="274" r:id="rId27"/>
    <p:sldId id="279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395B-771E-4992-AEF1-A93C23F153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400-A339-4441-9E27-312913EDBC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395B-771E-4992-AEF1-A93C23F153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400-A339-4441-9E27-312913EDB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395B-771E-4992-AEF1-A93C23F153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400-A339-4441-9E27-312913EDB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395B-771E-4992-AEF1-A93C23F153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400-A339-4441-9E27-312913EDB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395B-771E-4992-AEF1-A93C23F153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400-A339-4441-9E27-312913EDBC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395B-771E-4992-AEF1-A93C23F153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400-A339-4441-9E27-312913EDB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395B-771E-4992-AEF1-A93C23F153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400-A339-4441-9E27-312913EDB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395B-771E-4992-AEF1-A93C23F153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400-A339-4441-9E27-312913EDB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395B-771E-4992-AEF1-A93C23F153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400-A339-4441-9E27-312913EDB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395B-771E-4992-AEF1-A93C23F153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400-A339-4441-9E27-312913EDB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395B-771E-4992-AEF1-A93C23F153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783400-A339-4441-9E27-312913EDBC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2E395B-771E-4992-AEF1-A93C23F153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783400-A339-4441-9E27-312913EDBC1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30963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Роль Волго-Каспийского водного бассейна в Сталинградской битве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21088"/>
            <a:ext cx="8215064" cy="1800200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/>
              <a:t>Гоманенко</a:t>
            </a:r>
            <a:r>
              <a:rPr lang="ru-RU" sz="2400" dirty="0"/>
              <a:t> О.А. – </a:t>
            </a:r>
            <a:r>
              <a:rPr lang="ru-RU" sz="2400" dirty="0" err="1"/>
              <a:t>к.и.н</a:t>
            </a:r>
            <a:r>
              <a:rPr lang="ru-RU" sz="2400" dirty="0"/>
              <a:t>., доцент </a:t>
            </a:r>
            <a:r>
              <a:rPr lang="ru-RU" sz="2400" dirty="0" err="1"/>
              <a:t>ВолГУ</a:t>
            </a:r>
            <a:r>
              <a:rPr lang="ru-RU" sz="2400" dirty="0"/>
              <a:t>;</a:t>
            </a:r>
          </a:p>
          <a:p>
            <a:pPr algn="l"/>
            <a:r>
              <a:rPr lang="ru-RU" sz="2400" dirty="0"/>
              <a:t>Головина Е.Л. – главный специалист ГКУВО «ЦДНИВО»;</a:t>
            </a:r>
          </a:p>
          <a:p>
            <a:pPr algn="l"/>
            <a:r>
              <a:rPr lang="ru-RU" sz="2400" dirty="0"/>
              <a:t>Николаева Л.В. – зав. отделом по изучению истории родного края ВМУК «ЦСГБ». </a:t>
            </a:r>
          </a:p>
        </p:txBody>
      </p:sp>
    </p:spTree>
    <p:extLst>
      <p:ext uri="{BB962C8B-B14F-4D97-AF65-F5344CB8AC3E}">
        <p14:creationId xmlns:p14="http://schemas.microsoft.com/office/powerpoint/2010/main" val="71822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56FB41-1BDA-47C8-9F96-4BB0F48B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dirty="0"/>
              <a:t>Вооружение судов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202FE2-E98A-424A-A2CD-99B9F850C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279695"/>
            <a:ext cx="4789179" cy="35894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7FB0EF4-5E1E-410A-B50B-ADBDA73A4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817" y="4725145"/>
            <a:ext cx="4839808" cy="194452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B600950-F5C4-492F-9664-8BCCCD1CEF1A}"/>
              </a:ext>
            </a:extLst>
          </p:cNvPr>
          <p:cNvSpPr/>
          <p:nvPr/>
        </p:nvSpPr>
        <p:spPr>
          <a:xfrm>
            <a:off x="5466501" y="1628800"/>
            <a:ext cx="3040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12,7-ММ ПУЛЕМЕТЫ ДШК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CC55B13-C3DB-4D7B-80ED-717C5ECE8F12}"/>
              </a:ext>
            </a:extLst>
          </p:cNvPr>
          <p:cNvSpPr/>
          <p:nvPr/>
        </p:nvSpPr>
        <p:spPr>
          <a:xfrm>
            <a:off x="1461793" y="5877272"/>
            <a:ext cx="2533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7,7-ММ СПАРЕННЫЕ </a:t>
            </a:r>
          </a:p>
          <a:p>
            <a:r>
              <a:rPr lang="ru-RU" dirty="0"/>
              <a:t>ПУЛЕМЕТЫ </a:t>
            </a:r>
          </a:p>
        </p:txBody>
      </p:sp>
    </p:spTree>
    <p:extLst>
      <p:ext uri="{BB962C8B-B14F-4D97-AF65-F5344CB8AC3E}">
        <p14:creationId xmlns:p14="http://schemas.microsoft.com/office/powerpoint/2010/main" val="276235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8ADEB5-F8A0-46BA-9F33-EC03E4B67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03" y="260648"/>
            <a:ext cx="8229600" cy="1143000"/>
          </a:xfrm>
        </p:spPr>
        <p:txBody>
          <a:bodyPr/>
          <a:lstStyle/>
          <a:p>
            <a:r>
              <a:rPr lang="ru-RU" dirty="0"/>
              <a:t>Пароход «Сократ»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8871F4-EDE5-423A-A572-D3715E308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F72B136-A2BA-4821-87E2-6FA6739D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89780"/>
            <a:ext cx="8320923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8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Зенитная группа ПВО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начале июля 1942 г. в составе Сталинградского корпусного района ПВО была сформирована «Зенитная группа ПВО бассейна Астрахань – Сталинград – Камышин» во главе с подполковником И.В. </a:t>
            </a:r>
            <a:r>
              <a:rPr lang="ru-RU" dirty="0" err="1"/>
              <a:t>Желтяковым</a:t>
            </a:r>
            <a:r>
              <a:rPr lang="ru-RU" dirty="0"/>
              <a:t>. Она отправила на суда, караваны, в порты и места стоянок флота свои расчеты с зенитными установками. Воздушное прикрытие речных перевозок стали осуществлять 16 истребителей, которые базировались на аэродромах в Дубовке и Владимировке. </a:t>
            </a:r>
          </a:p>
          <a:p>
            <a:pPr marL="0" indent="0">
              <a:buNone/>
            </a:pPr>
            <a:r>
              <a:rPr lang="ru-RU" dirty="0"/>
              <a:t>	К ноябрю группой ПВО бассейна Астрахань – Сталинград – Камышин было сбито 20 самолетов противника. Позже, воздушное прикрытие судов на Нижней Волге обеспечивали уже 90 истребителей, выделенных войсками ПВО Сталинградского фронта.</a:t>
            </a:r>
          </a:p>
        </p:txBody>
      </p:sp>
    </p:spTree>
    <p:extLst>
      <p:ext uri="{BB962C8B-B14F-4D97-AF65-F5344CB8AC3E}">
        <p14:creationId xmlns:p14="http://schemas.microsoft.com/office/powerpoint/2010/main" val="224799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1818059-4A53-4B18-8925-97CF5D5A3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120" y="710518"/>
            <a:ext cx="2589273" cy="3883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4CB417-E3A8-48F2-8AAF-0143DD26374A}"/>
              </a:ext>
            </a:extLst>
          </p:cNvPr>
          <p:cNvSpPr txBox="1"/>
          <p:nvPr/>
        </p:nvSpPr>
        <p:spPr>
          <a:xfrm>
            <a:off x="5796136" y="487400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Желтяков </a:t>
            </a:r>
          </a:p>
          <a:p>
            <a:r>
              <a:rPr lang="ru-RU" sz="2000" dirty="0"/>
              <a:t>Иван Васильевич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BF82723-F909-45D6-BCF4-648654EBD301}"/>
              </a:ext>
            </a:extLst>
          </p:cNvPr>
          <p:cNvSpPr/>
          <p:nvPr/>
        </p:nvSpPr>
        <p:spPr>
          <a:xfrm>
            <a:off x="467544" y="473550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Командующий Волжской военной флотилией контр-адмирал </a:t>
            </a:r>
          </a:p>
          <a:p>
            <a:r>
              <a:rPr lang="ru-RU" sz="2000" dirty="0"/>
              <a:t>Рогачев Дмитрий Дмитриевич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4818CE-13C5-4610-AD1E-2DB42B9B2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710518"/>
            <a:ext cx="2743167" cy="37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9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/>
              <a:t>Волжская военная флотилия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/>
              <a:t>с 24 июля 1942 г. передавалась в оперативное подчинение командующему Сталинградским фронтом,</a:t>
            </a:r>
          </a:p>
          <a:p>
            <a:pPr>
              <a:buFontTx/>
              <a:buChar char="-"/>
            </a:pPr>
            <a:r>
              <a:rPr lang="ru-RU" dirty="0"/>
              <a:t>с 25 июля – объявлялась официально действующей флотилией. </a:t>
            </a:r>
          </a:p>
          <a:p>
            <a:pPr marL="0" indent="0">
              <a:buNone/>
            </a:pPr>
            <a:r>
              <a:rPr lang="ru-RU" dirty="0"/>
              <a:t>Обязанность по круглосуточной борьбе с минами выполняли тральщики, а бронекатера и канонерские лодки конвоировали речные суда, прикрывая их от нападений с воздуха. </a:t>
            </a:r>
          </a:p>
          <a:p>
            <a:pPr marL="0" indent="0">
              <a:buNone/>
            </a:pPr>
            <a:r>
              <a:rPr lang="ru-RU" dirty="0"/>
              <a:t>И это возымело эффект. Например, корабли 2-го отряда бронекатеров до 10 сентября 1942 г. без потерь провели 100 конвоев, отразив 143 одиночных и групповых налета немецкой авиации. В свою очередь, канонерские лодки, как бывшие буксирные пароходы, одновременно с прикрытием караванов от нападений с воздуха, могли осуществлять буксировку барж.</a:t>
            </a:r>
          </a:p>
        </p:txBody>
      </p:sp>
    </p:spTree>
    <p:extLst>
      <p:ext uri="{BB962C8B-B14F-4D97-AF65-F5344CB8AC3E}">
        <p14:creationId xmlns:p14="http://schemas.microsoft.com/office/powerpoint/2010/main" val="79315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Autofit/>
          </a:bodyPr>
          <a:lstStyle/>
          <a:p>
            <a:r>
              <a:rPr lang="ru-RU" sz="4000" dirty="0"/>
              <a:t>Минная опасность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052736"/>
            <a:ext cx="8712968" cy="5544616"/>
          </a:xfrm>
        </p:spPr>
        <p:txBody>
          <a:bodyPr>
            <a:noAutofit/>
          </a:bodyPr>
          <a:lstStyle/>
          <a:p>
            <a:r>
              <a:rPr lang="ru-RU" sz="2000" dirty="0"/>
              <a:t>До того, как были развернуты средства траления и начались регулярные расчистки фарватеров, волжские пароходства несли тяжелые потери. После того, как в августе отряды траления ВВФ завершили развертывание, количество заминированных участков резко сократилось. </a:t>
            </a:r>
          </a:p>
          <a:p>
            <a:pPr>
              <a:buFontTx/>
              <a:buChar char="-"/>
            </a:pPr>
            <a:r>
              <a:rPr lang="ru-RU" sz="2000" dirty="0"/>
              <a:t>На Нижней Волге было организовано свыше 400 наблюдательных постов. На самых сложных и ответственных дежурили военные моряки</a:t>
            </a:r>
          </a:p>
          <a:p>
            <a:pPr>
              <a:buFontTx/>
              <a:buChar char="-"/>
            </a:pPr>
            <a:r>
              <a:rPr lang="ru-RU" sz="2000" dirty="0"/>
              <a:t>Улучшилось информирование судоводителей об изменении судоходной обстановки и минной опасности. </a:t>
            </a:r>
          </a:p>
          <a:p>
            <a:pPr>
              <a:buFontTx/>
              <a:buChar char="-"/>
            </a:pPr>
            <a:r>
              <a:rPr lang="ru-RU" sz="2000" dirty="0"/>
              <a:t>Было организовано размагничивание кораблей флотилии и судов пароходств. </a:t>
            </a:r>
          </a:p>
          <a:p>
            <a:pPr>
              <a:buFontTx/>
              <a:buChar char="-"/>
            </a:pPr>
            <a:r>
              <a:rPr lang="ru-RU" sz="2000" dirty="0"/>
              <a:t>Для создания единой системы противоминной обороны Нижней Волги 8 августа командующему ВВФ была оперативно подчинена Астраханская военно-морская база Каспийской военной флотилии (АВМБ КВФ). Ее тральщики отвечали за участок Астраханский морской рейд – пристань Замьяны. Выше по течению, весь плес от </a:t>
            </a:r>
            <a:r>
              <a:rPr lang="ru-RU" sz="2000" dirty="0" err="1"/>
              <a:t>Замьян</a:t>
            </a:r>
            <a:r>
              <a:rPr lang="ru-RU" sz="2000" dirty="0"/>
              <a:t> и до Саратова являлся зоной ответственности ВВФ.</a:t>
            </a:r>
          </a:p>
        </p:txBody>
      </p:sp>
    </p:spTree>
    <p:extLst>
      <p:ext uri="{BB962C8B-B14F-4D97-AF65-F5344CB8AC3E}">
        <p14:creationId xmlns:p14="http://schemas.microsoft.com/office/powerpoint/2010/main" val="414902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Путейцы-бакенщики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Наряду с военными моряками, эффективную борьбу с минной опасностью вели сталинградские путейцы. Возглавлял их начальник Сталинградского технического участка пути (технический участок № 6 Волжского бассейна) К.С. Емельянов. </a:t>
            </a:r>
          </a:p>
          <a:p>
            <a:pPr marL="0" indent="0">
              <a:buNone/>
            </a:pPr>
            <a:r>
              <a:rPr lang="ru-RU" dirty="0"/>
              <a:t>Путейцы-бакенщики следили за полетами вражеской авиации, засекали места падения мин и помогали военным извлекать и обезвреживать их. Места падения обозначались специальными буйками. </a:t>
            </a:r>
          </a:p>
          <a:p>
            <a:pPr marL="0" indent="0">
              <a:buNone/>
            </a:pPr>
            <a:r>
              <a:rPr lang="ru-RU" dirty="0"/>
              <a:t>Для поощрения путейцев, работников пристаней, флота, рыбацких артелей и других лиц было предусмотрено денежное премирование. Нарком речного флота СССР своим приказом за № 3 от 9 августа 1942 г. установил премию в 100 рублей за каждую обнаруженную и обозначенную буйком мину.</a:t>
            </a:r>
          </a:p>
        </p:txBody>
      </p:sp>
    </p:spTree>
    <p:extLst>
      <p:ext uri="{BB962C8B-B14F-4D97-AF65-F5344CB8AC3E}">
        <p14:creationId xmlns:p14="http://schemas.microsoft.com/office/powerpoint/2010/main" val="101510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/>
              <a:t>Опасность с суши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 прорывом противника к правому берегу Волги судам стали угрожать не только мины и бомбы, но и артиллерийские и минометные обстрелы противника. </a:t>
            </a:r>
          </a:p>
          <a:p>
            <a:r>
              <a:rPr lang="ru-RU" dirty="0"/>
              <a:t>23 августа 1942 г. ударные группы танковых и моторизованных частей противника вышли к Волге у пос. Рынок и в районе Ерзовка – </a:t>
            </a:r>
            <a:r>
              <a:rPr lang="ru-RU" dirty="0" err="1"/>
              <a:t>Акатовка</a:t>
            </a:r>
            <a:r>
              <a:rPr lang="ru-RU" dirty="0"/>
              <a:t>. Немецкие танки и артиллерия стали прямой наводкой расстреливать идущие по Волге суда. В тот же день массированной бомбардировке подвергся Сталинград. Практически прекратил свое существование Сталинградский речной порт НВРП, где погибло почти все портовое хозяйство и жилые постройки, балансовой стоимостью 18 000 000 рублей. Стоимость погибших судов в несколько раз превысила балансовую стоимость всего уничтоженного в порту. Полностью в груду искореженного металла превратилась Сталинградская нефтебаза с подъездными путями и причалами. Были разбиты и сгорели две </a:t>
            </a:r>
            <a:r>
              <a:rPr lang="ru-RU" dirty="0" err="1"/>
              <a:t>нефтестанции</a:t>
            </a:r>
            <a:r>
              <a:rPr lang="ru-RU" dirty="0"/>
              <a:t> и контора эксплуатационного участка «Волготанкера». Из разбитых резервуаров горящая нефть хлынула в Волгу. </a:t>
            </a:r>
          </a:p>
        </p:txBody>
      </p:sp>
    </p:spTree>
    <p:extLst>
      <p:ext uri="{BB962C8B-B14F-4D97-AF65-F5344CB8AC3E}">
        <p14:creationId xmlns:p14="http://schemas.microsoft.com/office/powerpoint/2010/main" val="143176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/>
              <a:t>Новые задачи речников в сражающемся городе. Снабжение боеприпасами.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1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Была разработана схема снабжения войск, сражавшихся на подступах к Сталинграду. По схеме Транспортного комитета при ГКО обеспечение защитников сталинградских рубежей оружием и боеприпасами должно было осуществляться следующим образом. </a:t>
            </a:r>
          </a:p>
          <a:p>
            <a:pPr>
              <a:buFontTx/>
              <a:buChar char="-"/>
            </a:pPr>
            <a:r>
              <a:rPr lang="ru-RU" dirty="0"/>
              <a:t>В Куйбышеве, на пристани Батраки и в Саратове происходила перевалка боеприпасов и военной техники с железной дороги на речные суда, которые затем следовали в район Камышин – Сталинград. </a:t>
            </a:r>
          </a:p>
          <a:p>
            <a:pPr>
              <a:buFontTx/>
              <a:buChar char="-"/>
            </a:pPr>
            <a:r>
              <a:rPr lang="ru-RU" dirty="0"/>
              <a:t>Из Астрахани к Сталинграду шли нефтепродукты. </a:t>
            </a:r>
          </a:p>
        </p:txBody>
      </p:sp>
    </p:spTree>
    <p:extLst>
      <p:ext uri="{BB962C8B-B14F-4D97-AF65-F5344CB8AC3E}">
        <p14:creationId xmlns:p14="http://schemas.microsoft.com/office/powerpoint/2010/main" val="512087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0072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переправ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Autofit/>
          </a:bodyPr>
          <a:lstStyle/>
          <a:p>
            <a:r>
              <a:rPr lang="ru-RU" sz="2200" dirty="0"/>
              <a:t>Огромное значение стало придаваться организации работы переправ, как в черте города, так и вне его. </a:t>
            </a:r>
          </a:p>
          <a:p>
            <a:pPr>
              <a:buFontTx/>
              <a:buChar char="-"/>
            </a:pPr>
            <a:r>
              <a:rPr lang="ru-RU" sz="2200" dirty="0"/>
              <a:t>Только флот мог связать правый (фронтовой) берег с резервными базами на левом (тыловом) берегу, откуда поступали людские резервы, техника, горючее, продовольствие. </a:t>
            </a:r>
          </a:p>
          <a:p>
            <a:pPr>
              <a:buFontTx/>
              <a:buChar char="-"/>
            </a:pPr>
            <a:r>
              <a:rPr lang="ru-RU" sz="2200" dirty="0"/>
              <a:t>В обратном направлении осуществлялась эвакуация мирного населения, раненых, материальных ценностей. </a:t>
            </a:r>
          </a:p>
          <a:p>
            <a:r>
              <a:rPr lang="ru-RU" sz="2200" dirty="0"/>
              <a:t>Волга превратилась в разделительный рубеж между фронтом и тылом. В самом Сталинграде кроме существовавших ранее переправ были организованы новые. Всего к 23 августа в городе действовало 15 переправ. Основные сосредоточились в центральной части, у завода «Красный Октябрь» и у Сталинградского тракторного завода. Они связали город с затоном Сталинградского судоремонтного завода, поселком Красная Слобода и хутором Бобыли.</a:t>
            </a:r>
          </a:p>
        </p:txBody>
      </p:sp>
    </p:spTree>
    <p:extLst>
      <p:ext uri="{BB962C8B-B14F-4D97-AF65-F5344CB8AC3E}">
        <p14:creationId xmlns:p14="http://schemas.microsoft.com/office/powerpoint/2010/main" val="85059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Волго-Каспийский бассейн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r>
              <a:rPr lang="ru-RU" dirty="0"/>
              <a:t>с начала войны волжская водная магистраль обеспечивала перевозки бакинской нефти для нужд промышленности и фронтов;</a:t>
            </a:r>
          </a:p>
          <a:p>
            <a:r>
              <a:rPr lang="ru-RU" dirty="0"/>
              <a:t>в период Сталинградской битвы Волга стала практически единственной доступной магистралью, способной обслуживать советские войска, сражающиеся под Сталинградом.</a:t>
            </a:r>
          </a:p>
        </p:txBody>
      </p:sp>
    </p:spTree>
    <p:extLst>
      <p:ext uri="{BB962C8B-B14F-4D97-AF65-F5344CB8AC3E}">
        <p14:creationId xmlns:p14="http://schemas.microsoft.com/office/powerpoint/2010/main" val="197600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Изменение водных маршрутов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r>
              <a:rPr lang="ru-RU" sz="2000" dirty="0"/>
              <a:t>23 августа 1942 г. по переправам в Сталинграде был нанесен сильнейший бомбовый удар. При этом тральщики ВВФ и одиночные речные суда без паромов работы не прекращали. В этот трагический для города день немецкие подразделения вышли на берег Волги севернее Сталинграда. </a:t>
            </a:r>
          </a:p>
          <a:p>
            <a:r>
              <a:rPr lang="ru-RU" sz="2000" dirty="0"/>
              <a:t>Сквозное движение судов мимо Сталинграда приказом наркома речного флота СССР З.А. </a:t>
            </a:r>
            <a:r>
              <a:rPr lang="ru-RU" sz="2000" dirty="0" err="1"/>
              <a:t>Шашкова</a:t>
            </a:r>
            <a:r>
              <a:rPr lang="ru-RU" sz="2000" dirty="0"/>
              <a:t> было остановлено. </a:t>
            </a:r>
          </a:p>
          <a:p>
            <a:r>
              <a:rPr lang="ru-RU" sz="2000" dirty="0"/>
              <a:t>Потоки грузов с низовьев Волги стали ограничиваться маршрутом Астрахань – Светлый Яр (или Красноармейск). </a:t>
            </a:r>
          </a:p>
          <a:p>
            <a:r>
              <a:rPr lang="ru-RU" sz="2000" dirty="0"/>
              <a:t>Грузы с верховьев Волги и Камы спускались только до Камышина, Горного Балыклея и Дубовки. </a:t>
            </a:r>
          </a:p>
          <a:p>
            <a:r>
              <a:rPr lang="ru-RU" sz="2000" dirty="0"/>
              <a:t>Доставка «Волготанкером» нефтепродуктов для Сталинградского фронта из Астрахани уже с 19 августа стала осуществляться до Владимировки. Далее оно следовало автотранспортом по понтонной переправе или переваливалось на железную дорогу. И в дальнейшем этот нефтяной маршрут активно использовался.</a:t>
            </a:r>
          </a:p>
        </p:txBody>
      </p:sp>
    </p:spTree>
    <p:extLst>
      <p:ext uri="{BB962C8B-B14F-4D97-AF65-F5344CB8AC3E}">
        <p14:creationId xmlns:p14="http://schemas.microsoft.com/office/powerpoint/2010/main" val="32445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368"/>
            <a:ext cx="8229600" cy="591376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 новых направлениях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После прекращения сквозного движения флота в районе Сталинграда часть буксирных и нефтеналивных судов «Волготанкера» работала на перевозках горючего по маршруту Астрахань – Владимировка. </a:t>
            </a:r>
          </a:p>
          <a:p>
            <a:r>
              <a:rPr lang="ru-RU" dirty="0"/>
              <a:t>Другая часть доставляла его к станции </a:t>
            </a:r>
            <a:r>
              <a:rPr lang="ru-RU" dirty="0" err="1"/>
              <a:t>Бузан</a:t>
            </a:r>
            <a:r>
              <a:rPr lang="ru-RU" dirty="0"/>
              <a:t> в дельте Волги. </a:t>
            </a:r>
          </a:p>
          <a:p>
            <a:r>
              <a:rPr lang="ru-RU" dirty="0"/>
              <a:t>Некоторые суда пароходства остались работать на переправах в Сталинграде. </a:t>
            </a:r>
          </a:p>
          <a:p>
            <a:r>
              <a:rPr lang="ru-RU" dirty="0"/>
              <a:t>Другая группа была отправлена в дельту для временного отстоя и скрытого хранения топлива на р. </a:t>
            </a:r>
            <a:r>
              <a:rPr lang="ru-RU" dirty="0" err="1"/>
              <a:t>Бузан</a:t>
            </a:r>
            <a:r>
              <a:rPr lang="ru-RU" dirty="0"/>
              <a:t> у сел Красный Яр, Марфино и Васильево. Когда в начале октября 1942 г. «Волготанкер» получил задания по обеспечению фронта, этот груженый топливом флот стал постепенно выводиться из дельты. </a:t>
            </a:r>
          </a:p>
        </p:txBody>
      </p:sp>
    </p:spTree>
    <p:extLst>
      <p:ext uri="{BB962C8B-B14F-4D97-AF65-F5344CB8AC3E}">
        <p14:creationId xmlns:p14="http://schemas.microsoft.com/office/powerpoint/2010/main" val="3715356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gamma\Document\Сталинград\БУЛАТОВУ ОТ ОЛЕСИ\карты Волги\дельта волги 001.jpg">
            <a:extLst>
              <a:ext uri="{FF2B5EF4-FFF2-40B4-BE49-F238E27FC236}">
                <a16:creationId xmlns:a16="http://schemas.microsoft.com/office/drawing/2014/main" xmlns="" id="{E7286894-5DE0-4B28-BFB1-270F727DB9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416823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34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Руководство работой переправ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Оперативная группа НКРФ в Сталинграде 25 августа доложила штабу и Военному Совету Сталинградского фронта о восстановлении работы переправ.</a:t>
            </a:r>
          </a:p>
          <a:p>
            <a:r>
              <a:rPr lang="ru-RU" dirty="0"/>
              <a:t>29 августа нарком З.А. </a:t>
            </a:r>
            <a:r>
              <a:rPr lang="ru-RU" dirty="0" err="1"/>
              <a:t>Шашков</a:t>
            </a:r>
            <a:r>
              <a:rPr lang="ru-RU" dirty="0"/>
              <a:t> назвал обеспечение работы переправ одной из главных задач руководства НВРП. </a:t>
            </a:r>
          </a:p>
          <a:p>
            <a:r>
              <a:rPr lang="ru-RU" dirty="0"/>
              <a:t>Это направление возглавил начальник Нижневолжского пароходства Ф.Г. </a:t>
            </a:r>
            <a:r>
              <a:rPr lang="ru-RU" dirty="0" err="1"/>
              <a:t>Коченин</a:t>
            </a:r>
            <a:r>
              <a:rPr lang="ru-RU" dirty="0"/>
              <a:t>. На участке Астрахань – Красноармейск работой речников руководил заместитель начальника НВРП С.А. Кучкин. Он же отвечал за обеспечение судов всеми видами довольствия и укомплектования их командами. Еще один заместитель – С.И. </a:t>
            </a:r>
            <a:r>
              <a:rPr lang="ru-RU" dirty="0" err="1"/>
              <a:t>Везломцев</a:t>
            </a:r>
            <a:r>
              <a:rPr lang="ru-RU" dirty="0"/>
              <a:t> был ответственен за переправы, расстановку судов и их использование. Члены оперативной группы А.А. Свиридов и И.С. Краев обеспечивали личную связь с командирами судов, работавшими на переправах, руководили приемом жителей Сталинграда и раненых на левом берегу Волги.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974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9CE28-A8BF-4BF3-A29A-45CB09204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888" y="57294"/>
            <a:ext cx="2373610" cy="3096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2A3551-EF30-4014-A72F-8F2EE2417F2D}"/>
              </a:ext>
            </a:extLst>
          </p:cNvPr>
          <p:cNvSpPr txBox="1"/>
          <p:nvPr/>
        </p:nvSpPr>
        <p:spPr>
          <a:xfrm>
            <a:off x="2708559" y="318591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Шашков</a:t>
            </a:r>
            <a:r>
              <a:rPr lang="ru-RU" dirty="0"/>
              <a:t> </a:t>
            </a:r>
          </a:p>
          <a:p>
            <a:r>
              <a:rPr lang="ru-RU" dirty="0"/>
              <a:t>Зосима </a:t>
            </a:r>
          </a:p>
          <a:p>
            <a:r>
              <a:rPr lang="ru-RU" dirty="0"/>
              <a:t>Алексеевич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75445C-FADD-44F5-996A-13915D5B0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708" y="57294"/>
            <a:ext cx="2373611" cy="3197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D5DC84-9D5D-43BE-9E2D-11B6C380A6F1}"/>
              </a:ext>
            </a:extLst>
          </p:cNvPr>
          <p:cNvSpPr txBox="1"/>
          <p:nvPr/>
        </p:nvSpPr>
        <p:spPr>
          <a:xfrm>
            <a:off x="6773744" y="332332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Коченин</a:t>
            </a:r>
            <a:r>
              <a:rPr lang="ru-RU" dirty="0"/>
              <a:t> </a:t>
            </a:r>
          </a:p>
          <a:p>
            <a:r>
              <a:rPr lang="ru-RU" dirty="0"/>
              <a:t>Федор </a:t>
            </a:r>
          </a:p>
          <a:p>
            <a:r>
              <a:rPr lang="ru-RU" dirty="0"/>
              <a:t>Гаврилович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1FD2D9-632F-4798-804D-8AFECBF2D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5" y="2852936"/>
            <a:ext cx="2690754" cy="3431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5B49D1-1309-46BA-BEE4-6A9BBABA7E97}"/>
              </a:ext>
            </a:extLst>
          </p:cNvPr>
          <p:cNvSpPr txBox="1"/>
          <p:nvPr/>
        </p:nvSpPr>
        <p:spPr>
          <a:xfrm>
            <a:off x="184537" y="618356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Везломцев</a:t>
            </a:r>
            <a:r>
              <a:rPr lang="ru-RU" dirty="0"/>
              <a:t> </a:t>
            </a:r>
          </a:p>
          <a:p>
            <a:r>
              <a:rPr lang="ru-RU" dirty="0"/>
              <a:t>Сергей Иванович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9F62523-6934-4B65-812B-0A6A79FBA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476" y="2757959"/>
            <a:ext cx="2360208" cy="3332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B5788E-260A-45D0-83C5-757DF81DE06B}"/>
              </a:ext>
            </a:extLst>
          </p:cNvPr>
          <p:cNvSpPr txBox="1"/>
          <p:nvPr/>
        </p:nvSpPr>
        <p:spPr>
          <a:xfrm>
            <a:off x="4335498" y="6090479"/>
            <a:ext cx="243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Кучкин </a:t>
            </a:r>
          </a:p>
          <a:p>
            <a:r>
              <a:rPr lang="ru-RU" dirty="0"/>
              <a:t>Сергей Андреевич</a:t>
            </a:r>
          </a:p>
        </p:txBody>
      </p:sp>
    </p:spTree>
    <p:extLst>
      <p:ext uri="{BB962C8B-B14F-4D97-AF65-F5344CB8AC3E}">
        <p14:creationId xmlns:p14="http://schemas.microsoft.com/office/powerpoint/2010/main" val="674387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5"/>
            <a:ext cx="8229600" cy="450119"/>
          </a:xfrm>
        </p:spPr>
        <p:txBody>
          <a:bodyPr>
            <a:noAutofit/>
          </a:bodyPr>
          <a:lstStyle/>
          <a:p>
            <a:r>
              <a:rPr lang="ru-RU" sz="3600" dirty="0" smtClean="0"/>
              <a:t>Функционирование переправ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черте Сталинграда от Сталинградского тракторного завода до Красноармейска по состоянию на 25 августа действовало порядка 28 переправ. Там работали 25 самоходных и 64 несамоходных речных судов, до 15 тральщиков ВВФ и десятки переправочных средств инженерных войск. Все сталинградские переправы в сутки перевозили в среднем 30 000 бойцов и командиров Красной Армии, десятки тысяч человек гражданского населения и раненых, сотни тысяч тонн различных грузов.</a:t>
            </a:r>
          </a:p>
          <a:p>
            <a:r>
              <a:rPr lang="ru-RU" dirty="0"/>
              <a:t>Всего до конца боевой навигации 1942 года через Волгу речными судами и кораблями ВВФ было совершено 35 400 рейсов.</a:t>
            </a:r>
          </a:p>
        </p:txBody>
      </p:sp>
    </p:spTree>
    <p:extLst>
      <p:ext uri="{BB962C8B-B14F-4D97-AF65-F5344CB8AC3E}">
        <p14:creationId xmlns:p14="http://schemas.microsoft.com/office/powerpoint/2010/main" val="3082178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Обслуживание фронтов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Переправы, располагавшиеся в районе Астрахань – Сталинград, обслуживали Сталинградский фронт (бывший Юго-Восточный), а переправы в районе Камышин – Дубовка снабжали Донской фронт (бывший Сталинградский).</a:t>
            </a:r>
          </a:p>
          <a:p>
            <a:r>
              <a:rPr lang="ru-RU" dirty="0"/>
              <a:t>В зоне Сталинградского фронта было переправлено: 543 000 человек из числа военнослужащих, раненых и жителей Сталинграда; 29 400 автомашин и 550 тягачей; 840 орудий; 149 000 тонн боеприпасов, продовольствия и других грузов. </a:t>
            </a:r>
          </a:p>
          <a:p>
            <a:r>
              <a:rPr lang="ru-RU" dirty="0"/>
              <a:t>В зоне Донского фронта было переправлено: 542 000 военнослужащих (в том числе раненых); 66 500 автомашин; 2450 тягачей, танков и тракторов; 61 500 тонн грузов. </a:t>
            </a:r>
          </a:p>
          <a:p>
            <a:r>
              <a:rPr lang="ru-RU" dirty="0"/>
              <a:t>В сентябре-ноябре Сталинградскому и Донскому фронтам было доставлено 561 400 тонн горючего. </a:t>
            </a:r>
          </a:p>
        </p:txBody>
      </p:sp>
    </p:spTree>
    <p:extLst>
      <p:ext uri="{BB962C8B-B14F-4D97-AF65-F5344CB8AC3E}">
        <p14:creationId xmlns:p14="http://schemas.microsoft.com/office/powerpoint/2010/main" val="3846933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9DDF42-E935-4735-B1BC-AB8B72581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" y="114504"/>
            <a:ext cx="7886396" cy="662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404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r>
              <a:rPr lang="ru-RU" sz="4400" dirty="0"/>
              <a:t>Волга в период контрнаступления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/>
          </a:bodyPr>
          <a:lstStyle/>
          <a:p>
            <a:r>
              <a:rPr lang="ru-RU" dirty="0"/>
              <a:t>Напряженным для флота был период подготовки к контрнаступлению советских войск под Сталинградом, начавшегося 19 ноября 1942 г. На переправах развернулась интенсивная работа. </a:t>
            </a:r>
          </a:p>
          <a:p>
            <a:r>
              <a:rPr lang="ru-RU" dirty="0"/>
              <a:t>С 1 по 18 ноября 1942 г. через Волгу было переброшено 160 000 солдат, 10 000 лошадей, 430 танков, 600 орудий, 14 000 автомашин и около 7000 тонн боеприпасов. Между тем, уже 10 ноября в районе Сталинграда появился лед. Им покрылось устье р. Ахтуба. Тем не менее, 16 ноября командующий Сталинградским фронтом генерал-полковник А.И. Еременко утвердил план обеспечения переправ через Волгу.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61417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ru-RU" dirty="0"/>
              <a:t>«Ледовая операция»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/>
          </a:bodyPr>
          <a:lstStyle/>
          <a:p>
            <a:r>
              <a:rPr lang="ru-RU" dirty="0"/>
              <a:t>Пароходство «Волготанкер» приступило к уникальной «Ледовой операции», то есть к поставке фронту горючего в условиях зимы. </a:t>
            </a:r>
          </a:p>
          <a:p>
            <a:r>
              <a:rPr lang="ru-RU" dirty="0"/>
              <a:t>С большим трудом по скованной льдом Волге при помощи ледокола речникам удалось провести караваны к пунктам перевалки топлива на железную дорогу. </a:t>
            </a:r>
          </a:p>
          <a:p>
            <a:r>
              <a:rPr lang="ru-RU" dirty="0"/>
              <a:t>К перевалке бензина речники «Волготанкера» приступили 25 декабря 1942 г. и закончили 7 января 1943 г. </a:t>
            </a:r>
          </a:p>
          <a:p>
            <a:pPr marL="0" indent="0">
              <a:buNone/>
            </a:pPr>
            <a:r>
              <a:rPr lang="ru-RU" dirty="0"/>
              <a:t>В результате «Ледовой операции» фронт получил крайне необходимый в условиях наступления бензин.</a:t>
            </a:r>
          </a:p>
        </p:txBody>
      </p:sp>
    </p:spTree>
    <p:extLst>
      <p:ext uri="{BB962C8B-B14F-4D97-AF65-F5344CB8AC3E}">
        <p14:creationId xmlns:p14="http://schemas.microsoft.com/office/powerpoint/2010/main" val="257149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Волга – объект пристального внимания противника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25750"/>
            <a:ext cx="8784976" cy="5112568"/>
          </a:xfrm>
        </p:spPr>
        <p:txBody>
          <a:bodyPr>
            <a:noAutofit/>
          </a:bodyPr>
          <a:lstStyle/>
          <a:p>
            <a:r>
              <a:rPr lang="ru-RU" sz="2200" dirty="0"/>
              <a:t>Первые 2 декады июля 1942 г. караваны судов шли по реке практически безостановочно. К середине месяца противник только вел активную авиаразведку, которая сочеталась с наземной, с целью изучения речных перевозок по Волге. Самолеты-разведчики производили полеты на больших высотах. </a:t>
            </a:r>
          </a:p>
          <a:p>
            <a:r>
              <a:rPr lang="ru-RU" sz="2200" dirty="0"/>
              <a:t>С вечера 22 июля 1942 г. начались активные действия. Самолеты противника вышли на водную коммуникацию выше и ниже Сталинграда. Началось минирование Волги. В 12 часов ночи в районе Ступинского Яра были поставлены первые мины. В ночь с 23 на 24 июля мины были сброшены в районе Ступинский Яр – Каменный Яр. В ночь с 24 на 25 июля - у Горной </a:t>
            </a:r>
            <a:r>
              <a:rPr lang="ru-RU" sz="2200" dirty="0" err="1"/>
              <a:t>Пролейки</a:t>
            </a:r>
            <a:r>
              <a:rPr lang="ru-RU" sz="2200" dirty="0"/>
              <a:t>. Движение караванов было приостановлено. </a:t>
            </a:r>
          </a:p>
          <a:p>
            <a:r>
              <a:rPr lang="ru-RU" sz="2200" dirty="0"/>
              <a:t>В последующем произошло расширение районов постановки мин в южном и северном направлениях.</a:t>
            </a:r>
          </a:p>
        </p:txBody>
      </p:sp>
    </p:spTree>
    <p:extLst>
      <p:ext uri="{BB962C8B-B14F-4D97-AF65-F5344CB8AC3E}">
        <p14:creationId xmlns:p14="http://schemas.microsoft.com/office/powerpoint/2010/main" val="1959673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dirty="0"/>
              <a:t>Значение Волги и работы всех речных служб для обеспечения нужд армии в период Сталинградской битвы в целом очень точно охарактеризовал командующий 62-й Армией В.И. Чуйков: </a:t>
            </a:r>
          </a:p>
          <a:p>
            <a:pPr marL="0" indent="0">
              <a:buNone/>
            </a:pPr>
            <a:r>
              <a:rPr lang="ru-RU" i="1" dirty="0"/>
              <a:t>«Если бы не героические усилия речников Волги и Волжской военной флотилии, которые в неимоверных условиях обеспечивали 62-ю Армию всем необходимым для успешного ведения боевых действий, то трудно сказать, чем бы могла закончиться битва за город Сталинград»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5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/>
              <a:t>Минирование Волги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/>
              <a:t>Противник применял несколько типов неконтактных (донных) магнитных мин, в том числе – донные мины типов “G” и “D”. Они обладали чувствительностью к магнитным полям плавсредств, особенно на реке, где глубины составляли всего несколько метров. По характеру постановки это были:</a:t>
            </a:r>
          </a:p>
          <a:p>
            <a:r>
              <a:rPr lang="ru-RU" sz="3100" dirty="0"/>
              <a:t>1) парашютные с малым зарядом (300 кг), их ставили с высоты около 1000-1500 метров;</a:t>
            </a:r>
          </a:p>
          <a:p>
            <a:r>
              <a:rPr lang="ru-RU" sz="3100" dirty="0"/>
              <a:t>2) </a:t>
            </a:r>
            <a:r>
              <a:rPr lang="ru-RU" sz="3100" dirty="0" err="1"/>
              <a:t>беспарашютные</a:t>
            </a:r>
            <a:r>
              <a:rPr lang="ru-RU" sz="3100" dirty="0"/>
              <a:t> с большим зарядом (795 кг), их ставили с высоты 50 метров.</a:t>
            </a:r>
          </a:p>
          <a:p>
            <a:pPr marL="0" indent="0">
              <a:buNone/>
            </a:pPr>
            <a:r>
              <a:rPr lang="ru-RU" sz="3100" dirty="0"/>
              <a:t>Всего за навигацию 1942 г. противник поставил на Нижней Волге 342 мины различного типа. В августе-ноябре корабли Волжской военной флотилии (ВВФ) вытралили и уничтожили 211 вражеских мин. Из поставленных мин в реке осталась 131, что создавало угрозу для будущей навигации 1943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70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2808312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Схема постановки парашютной мины</a:t>
            </a:r>
            <a:endParaRPr lang="ru-RU" dirty="0"/>
          </a:p>
        </p:txBody>
      </p:sp>
      <p:pic>
        <p:nvPicPr>
          <p:cNvPr id="1026" name="Picture 2" descr="C:\Users\el-golovina\Desktop\мин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5446"/>
            <a:ext cx="5256584" cy="636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9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/>
              <a:t>Защита Волги – главная 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84576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Требовались срочные и эффективные меры по защите судоходства, прежде всего, о защите судов с воздуха. Наркомат речного флота (НКРФ), Астраханский и Сталинградский городские комитеты обороны (АГКО и СГКО) были вынуждены обратиться в Государственный комитет обороны (ГКО). 28 июля 1942 г. ГКО принял решение об установке зенитного вооружения на судах, работавших в районе Астрахань – Саратов. </a:t>
            </a:r>
          </a:p>
          <a:p>
            <a:pPr>
              <a:buFontTx/>
              <a:buChar char="-"/>
            </a:pPr>
            <a:r>
              <a:rPr lang="ru-RU" sz="2800" dirty="0"/>
              <a:t>Целевым назначением были выделены зенитные пушки, пулеметы и боеприпасы. </a:t>
            </a:r>
          </a:p>
          <a:p>
            <a:pPr>
              <a:buFontTx/>
              <a:buChar char="-"/>
            </a:pPr>
            <a:r>
              <a:rPr lang="ru-RU" sz="2800" dirty="0"/>
              <a:t>На судах введена должность помощника капитана по военной части </a:t>
            </a:r>
          </a:p>
          <a:p>
            <a:pPr>
              <a:buFontTx/>
              <a:buChar char="-"/>
            </a:pPr>
            <a:r>
              <a:rPr lang="ru-RU" sz="2800" dirty="0"/>
              <a:t>Назначены боевые расчеты, жизнь которых регламентировалась воинским уставом. </a:t>
            </a:r>
          </a:p>
          <a:p>
            <a:pPr>
              <a:buFontTx/>
              <a:buChar char="-"/>
            </a:pPr>
            <a:r>
              <a:rPr lang="ru-RU" sz="2800" dirty="0"/>
              <a:t>На самоходных судах вводилась должность комиссара, отвечавшего за политическую работу.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55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Участок Камышин-Астрахань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Еще до принятия Постановления ГКО от 28 июля 1942 г. о вооружении судов речного флота со стороны местных органов власти уже были предприняты определенные меры и по их вооружению, и по их защите – как с суши, так с воздуха. </a:t>
            </a:r>
          </a:p>
          <a:p>
            <a:pPr marL="0" indent="0">
              <a:buNone/>
            </a:pPr>
            <a:r>
              <a:rPr lang="ru-RU" dirty="0"/>
              <a:t>	Прежде всего, Постановлением СГКО от 23 апреля 1942 г. участок Камышин – Астрахань был разбит на 12 зон протяженностью около 55 км каждая: Камышин – Быково; Быково – Луговая </a:t>
            </a:r>
            <a:r>
              <a:rPr lang="ru-RU" dirty="0" err="1"/>
              <a:t>Пролейка</a:t>
            </a:r>
            <a:r>
              <a:rPr lang="ru-RU" dirty="0"/>
              <a:t>; Луговая </a:t>
            </a:r>
            <a:r>
              <a:rPr lang="ru-RU" dirty="0" err="1"/>
              <a:t>Пролейка</a:t>
            </a:r>
            <a:r>
              <a:rPr lang="ru-RU" dirty="0"/>
              <a:t> – Дубовка; Дубовка – Сталинград; Сталинград – </a:t>
            </a:r>
            <a:r>
              <a:rPr lang="ru-RU" dirty="0" err="1"/>
              <a:t>Райгород</a:t>
            </a:r>
            <a:r>
              <a:rPr lang="ru-RU" dirty="0"/>
              <a:t>; </a:t>
            </a:r>
            <a:r>
              <a:rPr lang="ru-RU" dirty="0" err="1"/>
              <a:t>Райгород</a:t>
            </a:r>
            <a:r>
              <a:rPr lang="ru-RU" dirty="0"/>
              <a:t> – Каменный Яр; Каменный Яр – Черный Яр; Черный Яр – Никольское; Никольское – </a:t>
            </a:r>
            <a:r>
              <a:rPr lang="ru-RU" dirty="0" err="1"/>
              <a:t>Копановка</a:t>
            </a:r>
            <a:r>
              <a:rPr lang="ru-RU" dirty="0"/>
              <a:t>; </a:t>
            </a:r>
            <a:r>
              <a:rPr lang="ru-RU" dirty="0" err="1"/>
              <a:t>Копановка</a:t>
            </a:r>
            <a:r>
              <a:rPr lang="ru-RU" dirty="0"/>
              <a:t> – Косиха; Косиха – Барановка; Барановка – Астрахань.</a:t>
            </a:r>
          </a:p>
        </p:txBody>
      </p:sp>
    </p:spTree>
    <p:extLst>
      <p:ext uri="{BB962C8B-B14F-4D97-AF65-F5344CB8AC3E}">
        <p14:creationId xmlns:p14="http://schemas.microsoft.com/office/powerpoint/2010/main" val="53559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Вооружение флота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1196753"/>
            <a:ext cx="8568952" cy="5256583"/>
          </a:xfrm>
        </p:spPr>
        <p:txBody>
          <a:bodyPr>
            <a:noAutofit/>
          </a:bodyPr>
          <a:lstStyle/>
          <a:p>
            <a:r>
              <a:rPr lang="ru-RU" sz="2200" dirty="0"/>
              <a:t>Наркомат морского флота (НКМФ) был обязан вооружить 22 судна «</a:t>
            </a:r>
            <a:r>
              <a:rPr lang="ru-RU" sz="2200" dirty="0" err="1"/>
              <a:t>Рейдтанкера</a:t>
            </a:r>
            <a:r>
              <a:rPr lang="ru-RU" sz="2200" dirty="0"/>
              <a:t>», а НКРФ – 42 крупных нефтевоза, 20 крупных буксиров и 15 крупных пассажирских судов. </a:t>
            </a:r>
          </a:p>
          <a:p>
            <a:r>
              <a:rPr lang="ru-RU" sz="2200" dirty="0"/>
              <a:t>Главное артиллерийское управление Красной Армии отпустило НКМФ и НКРФ зенитные пушки, пулеметы ДШК, спаренные пулеметы с боеприпасами, а также винтовки для вооружения экипажей нефтеналивных судов. </a:t>
            </a:r>
          </a:p>
          <a:p>
            <a:r>
              <a:rPr lang="ru-RU" sz="2200" dirty="0"/>
              <a:t> Военно-Морского флота (НКВМФ) отправил на Волгу и Северный Каспий 1100 военных моряков для обслуживания орудий и пулеметов на речных и морских судах. </a:t>
            </a:r>
          </a:p>
          <a:p>
            <a:pPr marL="0" indent="0">
              <a:buNone/>
            </a:pPr>
            <a:r>
              <a:rPr lang="ru-RU" sz="2200" dirty="0"/>
              <a:t>Это принесло результаты. Например, получивший вооружение пароход «Сократ» (капитан А.И. Кривцов) пароходства «Волготанкер» девять раз быт атакован группами немецких самолетов численностью по 6-9 единиц, но своим огнем его зенитный расчет уничтожил пять вражеских машин.</a:t>
            </a:r>
          </a:p>
        </p:txBody>
      </p:sp>
    </p:spTree>
    <p:extLst>
      <p:ext uri="{BB962C8B-B14F-4D97-AF65-F5344CB8AC3E}">
        <p14:creationId xmlns:p14="http://schemas.microsoft.com/office/powerpoint/2010/main" val="224220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56FB41-1BDA-47C8-9F96-4BB0F48B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dirty="0"/>
              <a:t>Вооружение судов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F670FD-4716-49AC-90AB-03124BBDB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82" y="1340768"/>
            <a:ext cx="4535817" cy="30482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D25503-4BD3-4671-8CF9-AFFFA5B5F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220" y="2961293"/>
            <a:ext cx="3809869" cy="285547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228CAB3-3C8E-4C3F-AB2E-2DD6E47C03BD}"/>
              </a:ext>
            </a:extLst>
          </p:cNvPr>
          <p:cNvSpPr/>
          <p:nvPr/>
        </p:nvSpPr>
        <p:spPr>
          <a:xfrm>
            <a:off x="5547510" y="6093296"/>
            <a:ext cx="3266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25-ММ ЗЕНИТНЫЕ ПУШКИ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E2DE760-40F6-418C-A758-B82B3E26DF36}"/>
              </a:ext>
            </a:extLst>
          </p:cNvPr>
          <p:cNvSpPr/>
          <p:nvPr/>
        </p:nvSpPr>
        <p:spPr>
          <a:xfrm>
            <a:off x="323528" y="4653136"/>
            <a:ext cx="326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37-ММ ЗЕНИТНЫЕ ПУШКИ </a:t>
            </a:r>
          </a:p>
        </p:txBody>
      </p:sp>
    </p:spTree>
    <p:extLst>
      <p:ext uri="{BB962C8B-B14F-4D97-AF65-F5344CB8AC3E}">
        <p14:creationId xmlns:p14="http://schemas.microsoft.com/office/powerpoint/2010/main" val="3115629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1501</TotalTime>
  <Words>2146</Words>
  <Application>Microsoft Office PowerPoint</Application>
  <PresentationFormat>Экран (4:3)</PresentationFormat>
  <Paragraphs>116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Роль Волго-Каспийского водного бассейна в Сталинградской битве</vt:lpstr>
      <vt:lpstr>Волго-Каспийский бассейн</vt:lpstr>
      <vt:lpstr>Волга – объект пристального внимания противника</vt:lpstr>
      <vt:lpstr>Минирование Волги</vt:lpstr>
      <vt:lpstr>Презентация PowerPoint</vt:lpstr>
      <vt:lpstr>Защита Волги – главная задача</vt:lpstr>
      <vt:lpstr>Участок Камышин-Астрахань</vt:lpstr>
      <vt:lpstr>Вооружение флота</vt:lpstr>
      <vt:lpstr>Вооружение судов</vt:lpstr>
      <vt:lpstr>Вооружение судов</vt:lpstr>
      <vt:lpstr>Пароход «Сократ»</vt:lpstr>
      <vt:lpstr>Зенитная группа ПВО</vt:lpstr>
      <vt:lpstr>Презентация PowerPoint</vt:lpstr>
      <vt:lpstr>Волжская военная флотилия</vt:lpstr>
      <vt:lpstr>Минная опасность</vt:lpstr>
      <vt:lpstr>Путейцы-бакенщики</vt:lpstr>
      <vt:lpstr>Опасность с суши</vt:lpstr>
      <vt:lpstr>Новые задачи речников в сражающемся городе. Снабжение боеприпасами.</vt:lpstr>
      <vt:lpstr>Работа переправ</vt:lpstr>
      <vt:lpstr>Изменение водных маршрутов</vt:lpstr>
      <vt:lpstr>На новых направлениях</vt:lpstr>
      <vt:lpstr>Презентация PowerPoint</vt:lpstr>
      <vt:lpstr>Руководство работой переправ</vt:lpstr>
      <vt:lpstr>Презентация PowerPoint</vt:lpstr>
      <vt:lpstr>Функционирование переправ</vt:lpstr>
      <vt:lpstr>Обслуживание фронтов</vt:lpstr>
      <vt:lpstr>Презентация PowerPoint</vt:lpstr>
      <vt:lpstr>Волга в период контрнаступления</vt:lpstr>
      <vt:lpstr>«Ледовая операция»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Головина Евгения Леонидовна</dc:creator>
  <cp:lastModifiedBy>Головина Евгения Леонидовна</cp:lastModifiedBy>
  <cp:revision>42</cp:revision>
  <dcterms:created xsi:type="dcterms:W3CDTF">2020-11-24T07:16:44Z</dcterms:created>
  <dcterms:modified xsi:type="dcterms:W3CDTF">2020-11-25T08:32:15Z</dcterms:modified>
</cp:coreProperties>
</file>