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0" r:id="rId5"/>
    <p:sldId id="258" r:id="rId6"/>
    <p:sldId id="263" r:id="rId7"/>
    <p:sldId id="273" r:id="rId8"/>
    <p:sldId id="259" r:id="rId9"/>
    <p:sldId id="266" r:id="rId10"/>
    <p:sldId id="271" r:id="rId11"/>
    <p:sldId id="270" r:id="rId12"/>
    <p:sldId id="269" r:id="rId13"/>
    <p:sldId id="268" r:id="rId14"/>
    <p:sldId id="267" r:id="rId15"/>
    <p:sldId id="261" r:id="rId16"/>
    <p:sldId id="257" r:id="rId17"/>
    <p:sldId id="262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blsud.vol.sudrf.ru/modules.php?name=info_court&amp;rid=2" TargetMode="External"/><Relationship Id="rId2" Type="http://schemas.openxmlformats.org/officeDocument/2006/relationships/hyperlink" Target="http://usd.vol.sudrf.ru/modules.php?name=info_court&amp;rid=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87737"/>
            <a:ext cx="8892479" cy="1731982"/>
          </a:xfrm>
        </p:spPr>
        <p:txBody>
          <a:bodyPr/>
          <a:lstStyle/>
          <a:p>
            <a:pPr algn="ctr"/>
            <a:r>
              <a:rPr lang="ru-RU" sz="4000" dirty="0" smtClean="0"/>
              <a:t>Судебная система </a:t>
            </a:r>
            <a:br>
              <a:rPr lang="ru-RU" sz="4000" dirty="0" smtClean="0"/>
            </a:br>
            <a:r>
              <a:rPr lang="ru-RU" sz="4000" dirty="0" smtClean="0"/>
              <a:t>Сталинградской области </a:t>
            </a:r>
            <a:br>
              <a:rPr lang="ru-RU" sz="4000" dirty="0" smtClean="0"/>
            </a:br>
            <a:r>
              <a:rPr lang="ru-RU" sz="4000" dirty="0" smtClean="0"/>
              <a:t>в период </a:t>
            </a:r>
            <a:br>
              <a:rPr lang="ru-RU" sz="4000" dirty="0" smtClean="0"/>
            </a:br>
            <a:r>
              <a:rPr lang="ru-RU" sz="4000" dirty="0" smtClean="0"/>
              <a:t>Великой Отечественной войны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077072"/>
            <a:ext cx="284036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Владимирова Е. Д., главный специалист отдела НИР ГКУВО «ЦДНИВО»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Сталинградский областной </a:t>
            </a:r>
            <a:r>
              <a:rPr lang="ru-RU" dirty="0" smtClean="0"/>
              <a:t>суд </a:t>
            </a:r>
            <a:r>
              <a:rPr lang="ru-RU" dirty="0"/>
              <a:t>сосредоточил свою деятельность на делах об уклонениях от выполнения повинностей в военное время. Всего с сентября по декабрь 1942 г. было рассмотрено 308 дел, из них только по Сталинграду было осуждено 30 человек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 Диапазон наказаний осужденным колебался от штрафа в </a:t>
            </a:r>
            <a:r>
              <a:rPr lang="ru-RU" dirty="0" smtClean="0"/>
              <a:t>3000 руб. </a:t>
            </a:r>
            <a:r>
              <a:rPr lang="ru-RU" dirty="0"/>
              <a:t>и до </a:t>
            </a:r>
            <a:r>
              <a:rPr lang="ru-RU" dirty="0" smtClean="0"/>
              <a:t>8-10 </a:t>
            </a:r>
            <a:r>
              <a:rPr lang="ru-RU" dirty="0"/>
              <a:t>лет лишения свободы, </a:t>
            </a:r>
            <a:r>
              <a:rPr lang="ru-RU" dirty="0" smtClean="0"/>
              <a:t>т.к. </a:t>
            </a:r>
            <a:r>
              <a:rPr lang="ru-RU" dirty="0"/>
              <a:t>уклонение от трудовой повинности могло квалифицироваться и по УК РСФСР 1926 г., и по Указам </a:t>
            </a:r>
            <a:r>
              <a:rPr lang="ru-RU" dirty="0" smtClean="0"/>
              <a:t>ПВС. Управление Наркомата Юстиции </a:t>
            </a:r>
            <a:r>
              <a:rPr lang="ru-RU" dirty="0"/>
              <a:t>совместно с областным судом вырабатывало единую позицию по вопросу о наказаниях за это </a:t>
            </a:r>
            <a:r>
              <a:rPr lang="ru-RU" dirty="0" smtClean="0"/>
              <a:t>преступление.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2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В соответствии с установленной законом подсудностью облсуд рассматривал уголовные и гражданские дела по I инстанции и уголовные и гражданские дела по II инстанции, то есть дела по кассационным жалобам и кассационным протестам прокуроров на приговоры и решения народных судов области.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56263" cy="1054250"/>
          </a:xfrm>
        </p:spPr>
        <p:txBody>
          <a:bodyPr/>
          <a:lstStyle/>
          <a:p>
            <a:r>
              <a:rPr lang="ru-RU" dirty="0"/>
              <a:t>Судопроизводство военного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113587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В связи с военным положением подсудность уголовных дел облсуду была ограничена, так как ряд дел рассматривался военными трибуналами. Наиболее значительной работой облсуда являлось рассмотрение дел в качестве II инстанции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 smtClean="0"/>
              <a:t>Так, например, дела, проходящие по статье о дезертирстве, передавались в руки военного трибунала. К октябрю 1942 г. в Сталинградской области около 600 с </a:t>
            </a:r>
            <a:r>
              <a:rPr lang="ru-RU" dirty="0"/>
              <a:t>лишним человек </a:t>
            </a:r>
            <a:r>
              <a:rPr lang="ru-RU" dirty="0" smtClean="0"/>
              <a:t>судились по этой статье.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Военный трибунал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Во 2-м полугодии </a:t>
            </a:r>
            <a:r>
              <a:rPr lang="ru-RU" dirty="0" smtClean="0"/>
              <a:t>1945 г</a:t>
            </a:r>
            <a:r>
              <a:rPr lang="ru-RU" dirty="0"/>
              <a:t>. в </a:t>
            </a:r>
            <a:r>
              <a:rPr lang="ru-RU" dirty="0" smtClean="0"/>
              <a:t>Сталинграде </a:t>
            </a:r>
            <a:r>
              <a:rPr lang="ru-RU" dirty="0"/>
              <a:t>было снято военное положение, и некоторые категории дел, рассматриваемых военными трибуналами, были переданы по подсудности облсуду, в частности, дела о контрреволюционных преступлениях. </a:t>
            </a:r>
          </a:p>
          <a:p>
            <a:r>
              <a:rPr lang="ru-RU" dirty="0" smtClean="0"/>
              <a:t>За 1945 г</a:t>
            </a:r>
            <a:r>
              <a:rPr lang="ru-RU" dirty="0"/>
              <a:t>. по этим статьям было осуждено 96 человек, 100% осужденных приговорены к лишению свободы.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56263" cy="1054250"/>
          </a:xfrm>
        </p:spPr>
        <p:txBody>
          <a:bodyPr/>
          <a:lstStyle/>
          <a:p>
            <a:r>
              <a:rPr lang="ru-RU" dirty="0" smtClean="0"/>
              <a:t>Облсуд после Сталинградской битвы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156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После </a:t>
            </a:r>
            <a:r>
              <a:rPr lang="ru-RU" dirty="0"/>
              <a:t>окончания битвы в регионе работало из 112 судебных участков 77, из них один в Кировском районе Сталинграда, из 19 нотариальных контор – 8. В 53 судебных участках трудились 68 адвокатов, ощущался недостаток еще 30 человек.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/>
              <a:t>штату в </a:t>
            </a:r>
            <a:r>
              <a:rPr lang="ru-RU" dirty="0" smtClean="0"/>
              <a:t>1944 г</a:t>
            </a:r>
            <a:r>
              <a:rPr lang="ru-RU" dirty="0"/>
              <a:t>. в облсуде были: </a:t>
            </a:r>
            <a:endParaRPr lang="ru-RU" dirty="0" smtClean="0"/>
          </a:p>
          <a:p>
            <a:pPr algn="just"/>
            <a:r>
              <a:rPr lang="ru-RU" dirty="0" smtClean="0"/>
              <a:t>председатель</a:t>
            </a:r>
            <a:r>
              <a:rPr lang="ru-RU" dirty="0"/>
              <a:t>, 2 заместителя и 11 членов. </a:t>
            </a:r>
            <a:endParaRPr lang="ru-RU" dirty="0" smtClean="0"/>
          </a:p>
          <a:p>
            <a:pPr algn="just"/>
            <a:r>
              <a:rPr lang="ru-RU" dirty="0" smtClean="0"/>
              <a:t>По </a:t>
            </a:r>
            <a:r>
              <a:rPr lang="ru-RU" dirty="0"/>
              <a:t>Сталинградской области было 86 участников нарсудов и 14 нотариальных контор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Состав Сталинградского облсуда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9737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a typeface="Calibri"/>
              </a:rPr>
              <a:t>Годы жизни - 1898-1955. Родился в </a:t>
            </a:r>
            <a:r>
              <a:rPr lang="ru-RU" dirty="0">
                <a:ea typeface="Calibri"/>
              </a:rPr>
              <a:t>крестьянской семье. </a:t>
            </a:r>
            <a:r>
              <a:rPr lang="ru-RU" dirty="0" smtClean="0">
                <a:ea typeface="Calibri"/>
              </a:rPr>
              <a:t> Начал работу деятельность столяром в Петрограде. С 1926 г. </a:t>
            </a:r>
            <a:r>
              <a:rPr lang="ru-RU" dirty="0">
                <a:ea typeface="Calibri"/>
              </a:rPr>
              <a:t>‑ </a:t>
            </a:r>
            <a:r>
              <a:rPr lang="ru-RU" dirty="0" smtClean="0">
                <a:ea typeface="Calibri"/>
              </a:rPr>
              <a:t>служил в </a:t>
            </a:r>
            <a:r>
              <a:rPr lang="ru-RU" dirty="0">
                <a:ea typeface="Calibri"/>
              </a:rPr>
              <a:t>органах </a:t>
            </a:r>
            <a:r>
              <a:rPr lang="ru-RU" dirty="0" smtClean="0">
                <a:ea typeface="Calibri"/>
              </a:rPr>
              <a:t>юстиции. </a:t>
            </a:r>
            <a:r>
              <a:rPr lang="ru-RU" dirty="0">
                <a:ea typeface="Calibri"/>
              </a:rPr>
              <a:t>В последние годы жизни занимал должность председателя Краснодарского Краевого суда (27.1.1949-1955). </a:t>
            </a:r>
            <a:endParaRPr lang="ru-RU" dirty="0" smtClean="0">
              <a:ea typeface="Calibri"/>
            </a:endParaRPr>
          </a:p>
          <a:p>
            <a:r>
              <a:rPr lang="ru-RU" dirty="0" smtClean="0">
                <a:ea typeface="Calibri"/>
              </a:rPr>
              <a:t>Награжден медалью «За оборону Сталинграда».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ea typeface="Calibri"/>
              </a:rPr>
              <a:t>КОРОЛЬКОВ НИКОЛАЙ </a:t>
            </a:r>
            <a:r>
              <a:rPr lang="ru-RU" sz="3200" b="1" dirty="0" smtClean="0">
                <a:ea typeface="Calibri"/>
              </a:rPr>
              <a:t>ПЕТРОВИЧ - </a:t>
            </a:r>
            <a:r>
              <a:rPr lang="ru-RU" sz="3200" dirty="0" smtClean="0">
                <a:ea typeface="Calibri"/>
              </a:rPr>
              <a:t>председатель </a:t>
            </a:r>
            <a:r>
              <a:rPr lang="ru-RU" sz="3200" dirty="0">
                <a:ea typeface="Calibri"/>
              </a:rPr>
              <a:t>Сталинградского Областного суда (7.5.1938-49</a:t>
            </a:r>
            <a:r>
              <a:rPr lang="ru-RU" sz="3200" dirty="0" smtClean="0">
                <a:ea typeface="Calibri"/>
              </a:rPr>
              <a:t>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08702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Миронов 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Николай Алексеевич - </a:t>
            </a:r>
            <a:r>
              <a:rPr lang="ru-RU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и.о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dirty="0" smtClean="0">
                <a:ea typeface="Calibri"/>
              </a:rPr>
              <a:t>начальника </a:t>
            </a:r>
            <a:r>
              <a:rPr lang="ru-RU" dirty="0">
                <a:ea typeface="Calibri"/>
              </a:rPr>
              <a:t>управления Наркомата Юстиции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" y="999191"/>
            <a:ext cx="4116388" cy="468658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/>
                <a:ea typeface="Calibri"/>
              </a:rPr>
              <a:t>С 1.1.1935 – </a:t>
            </a:r>
            <a:r>
              <a:rPr lang="ru-RU" dirty="0" smtClean="0">
                <a:latin typeface="Times New Roman"/>
                <a:ea typeface="Calibri"/>
              </a:rPr>
              <a:t>начал работу </a:t>
            </a:r>
            <a:r>
              <a:rPr lang="ru-RU" dirty="0">
                <a:latin typeface="Times New Roman"/>
                <a:ea typeface="Calibri"/>
              </a:rPr>
              <a:t>в </a:t>
            </a:r>
            <a:r>
              <a:rPr lang="ru-RU" dirty="0" smtClean="0">
                <a:latin typeface="Times New Roman"/>
                <a:ea typeface="Calibri"/>
              </a:rPr>
              <a:t>суде </a:t>
            </a:r>
            <a:r>
              <a:rPr lang="ru-RU" dirty="0">
                <a:latin typeface="Times New Roman"/>
                <a:ea typeface="Calibri"/>
              </a:rPr>
              <a:t>на должность народного судьи </a:t>
            </a:r>
            <a:r>
              <a:rPr lang="ru-RU" dirty="0" err="1">
                <a:latin typeface="Times New Roman"/>
                <a:ea typeface="Calibri"/>
              </a:rPr>
              <a:t>Руднянского</a:t>
            </a:r>
            <a:r>
              <a:rPr lang="ru-RU" dirty="0">
                <a:latin typeface="Times New Roman"/>
                <a:ea typeface="Calibri"/>
              </a:rPr>
              <a:t> р-на.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 smtClean="0">
                <a:latin typeface="Times New Roman"/>
                <a:ea typeface="Calibri"/>
              </a:rPr>
              <a:t>Член Сталинградского </a:t>
            </a:r>
            <a:r>
              <a:rPr lang="ru-RU" dirty="0">
                <a:latin typeface="Times New Roman"/>
                <a:ea typeface="Calibri"/>
              </a:rPr>
              <a:t>областного суда (июль 1937 – янв. 1948).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>
                <a:latin typeface="Times New Roman"/>
                <a:ea typeface="Calibri"/>
              </a:rPr>
              <a:t>В период Сталинградской битвы был временно исполняющим обязанности нач. управления </a:t>
            </a:r>
            <a:r>
              <a:rPr lang="ru-RU" dirty="0" smtClean="0">
                <a:latin typeface="Times New Roman"/>
                <a:ea typeface="Calibri"/>
              </a:rPr>
              <a:t>Наркомата Юстиции </a:t>
            </a:r>
            <a:r>
              <a:rPr lang="ru-RU" dirty="0">
                <a:latin typeface="Times New Roman"/>
                <a:ea typeface="Calibri"/>
              </a:rPr>
              <a:t>(8.11-13.12.1942). 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/>
              <a:t>Награжден медалями «За оборону Сталинграда» (13.11.1943) и «За доблестный труд в Великой Отечественной войне» (31.12.1945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345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a typeface="Calibri"/>
              </a:rPr>
              <a:t>Родился 1.1.1894 г. в гор. Ростов-на-Дону в семье рабочих. С 1922 г. работал в органах юстиции</a:t>
            </a:r>
            <a:r>
              <a:rPr lang="ru-RU" dirty="0">
                <a:ea typeface="Calibri"/>
              </a:rPr>
              <a:t>. Член Сталинградского областного суда (авг. 1941 – март 1943), по решению Обкома ВКП(б) переведен на другую работу. </a:t>
            </a:r>
          </a:p>
          <a:p>
            <a:r>
              <a:rPr lang="ru-RU" dirty="0">
                <a:ea typeface="Calibri"/>
              </a:rPr>
              <a:t>Награжден медалями «За оборону Сталинграда» и «За доблестный труд в Великой Отечественной войне 1941-1945 гг.»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ea typeface="Calibri"/>
              </a:rPr>
              <a:t>Калинин Василий Дмитриевич – зам. председателя Областного суда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33197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9"/>
            <a:ext cx="9144000" cy="47971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Выступление облпрокурора Сталинградской области </a:t>
            </a:r>
            <a:r>
              <a:rPr lang="ru-RU" sz="1800" dirty="0" err="1" smtClean="0"/>
              <a:t>Бекедова</a:t>
            </a:r>
            <a:r>
              <a:rPr lang="ru-RU" sz="1800" dirty="0" smtClean="0"/>
              <a:t> на Х пленуме обкома ВКП(б) // ЦДНИВО. Ф. 113. Оп. 12. Д. 59а. Л. 32 (об.).</a:t>
            </a:r>
          </a:p>
          <a:p>
            <a:r>
              <a:rPr lang="ru-RU" sz="1800" dirty="0" smtClean="0"/>
              <a:t>Пищулина </a:t>
            </a:r>
            <a:r>
              <a:rPr lang="ru-RU" sz="1800" dirty="0"/>
              <a:t>С.Ю., </a:t>
            </a:r>
            <a:r>
              <a:rPr lang="ru-RU" sz="1800" dirty="0" smtClean="0"/>
              <a:t>Давыдова </a:t>
            </a:r>
            <a:r>
              <a:rPr lang="ru-RU" sz="1800" dirty="0"/>
              <a:t>М.Л., </a:t>
            </a:r>
            <a:r>
              <a:rPr lang="ru-RU" sz="1800" dirty="0" smtClean="0"/>
              <a:t>Вилков А.А</a:t>
            </a:r>
            <a:r>
              <a:rPr lang="ru-RU" sz="1800" dirty="0"/>
              <a:t>. Управление Наркомата юстиции РСФСР по Сталинградской области: особенности функционирования накануне и в период Сталинградской </a:t>
            </a:r>
            <a:r>
              <a:rPr lang="ru-RU" sz="1800" dirty="0" smtClean="0"/>
              <a:t>битвы </a:t>
            </a:r>
            <a:r>
              <a:rPr lang="ru-RU" sz="1800" dirty="0"/>
              <a:t>// Вестник Волгоградского государственного университета. Серия 4, История. Регионоведение. Международные отношения. – 2018. – Т. 23, № 1. – С. 56–66. </a:t>
            </a:r>
            <a:endParaRPr lang="ru-RU" sz="1800" dirty="0" smtClean="0"/>
          </a:p>
          <a:p>
            <a:r>
              <a:rPr lang="ru-RU" sz="1800" dirty="0" smtClean="0"/>
              <a:t>Сайт </a:t>
            </a:r>
            <a:r>
              <a:rPr lang="ru-RU" sz="1800" b="1" dirty="0"/>
              <a:t> </a:t>
            </a:r>
            <a:r>
              <a:rPr lang="ru-RU" sz="1800" dirty="0" smtClean="0"/>
              <a:t>Управления </a:t>
            </a:r>
            <a:r>
              <a:rPr lang="ru-RU" sz="1800" dirty="0"/>
              <a:t>Судебного департамента в Волгоградской </a:t>
            </a:r>
            <a:r>
              <a:rPr lang="ru-RU" sz="1800" dirty="0" smtClean="0"/>
              <a:t>области. Режим доступа: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usd.vol.sudrf.ru/modules.php?name=info_court&amp;rid=6</a:t>
            </a:r>
            <a:endParaRPr lang="ru-RU" sz="1800" dirty="0" smtClean="0"/>
          </a:p>
          <a:p>
            <a:r>
              <a:rPr lang="ru-RU" sz="1800" dirty="0" smtClean="0"/>
              <a:t>Сайт </a:t>
            </a:r>
            <a:r>
              <a:rPr lang="ru-RU" sz="1800" dirty="0"/>
              <a:t>Волгоградского областного </a:t>
            </a:r>
            <a:r>
              <a:rPr lang="ru-RU" sz="1800" dirty="0" smtClean="0"/>
              <a:t>суда. </a:t>
            </a:r>
            <a:r>
              <a:rPr lang="ru-RU" sz="1800" dirty="0"/>
              <a:t>Режим доступа: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oblsud.vol.sudrf.ru/modules.php?name=info_court&amp;rid=2</a:t>
            </a:r>
            <a:endParaRPr lang="ru-RU" sz="1800" dirty="0" smtClean="0"/>
          </a:p>
          <a:p>
            <a:r>
              <a:rPr lang="ru-RU" sz="1800" dirty="0"/>
              <a:t>Сталинградская битва. Июль 1942 – февраль 1943гг.: энциклопедия / под ред. М.М. </a:t>
            </a:r>
            <a:r>
              <a:rPr lang="ru-RU" sz="1800" dirty="0" err="1"/>
              <a:t>Загорулько</a:t>
            </a:r>
            <a:r>
              <a:rPr lang="ru-RU" sz="1800" dirty="0"/>
              <a:t>; Адм. Волг</a:t>
            </a:r>
            <a:r>
              <a:rPr lang="ru-RU" sz="1800" dirty="0" smtClean="0"/>
              <a:t>. обл</a:t>
            </a:r>
            <a:r>
              <a:rPr lang="ru-RU" sz="1800" dirty="0"/>
              <a:t>., Центр по изучению истории Сталинградской битвы. 7-е изд., доп. – Волгоград : Издатель, 2017. С</a:t>
            </a:r>
            <a:r>
              <a:rPr lang="ru-RU" sz="1800" dirty="0" smtClean="0"/>
              <a:t>. 601.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 литература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79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5949280"/>
            <a:ext cx="3816424" cy="446761"/>
          </a:xfrm>
        </p:spPr>
        <p:txBody>
          <a:bodyPr/>
          <a:lstStyle/>
          <a:p>
            <a:pPr algn="ctr"/>
            <a:r>
              <a:rPr lang="ru-RU" sz="1800" b="1" dirty="0" smtClean="0"/>
              <a:t>Здание Царицынского уездного суда</a:t>
            </a:r>
            <a:endParaRPr lang="ru-RU" sz="1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3456384" cy="452905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44009" y="1412776"/>
            <a:ext cx="3802296" cy="470832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После судебной реформы 1775 г. в России впервые появились суды. </a:t>
            </a:r>
            <a:r>
              <a:rPr lang="ru-RU" sz="2000" dirty="0"/>
              <a:t> Царицынский уездный суд был дворянским судом первой инстанции по мелким уголовным и гражданским делам. </a:t>
            </a:r>
          </a:p>
        </p:txBody>
      </p:sp>
    </p:spTree>
    <p:extLst>
      <p:ext uri="{BB962C8B-B14F-4D97-AF65-F5344CB8AC3E}">
        <p14:creationId xmlns:p14="http://schemas.microsoft.com/office/powerpoint/2010/main" val="16214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000" y="4077072"/>
            <a:ext cx="5148064" cy="1886921"/>
          </a:xfrm>
        </p:spPr>
        <p:txBody>
          <a:bodyPr/>
          <a:lstStyle/>
          <a:p>
            <a:pPr algn="ctr"/>
            <a:r>
              <a:rPr lang="ru-RU" b="1" dirty="0"/>
              <a:t>Здание мировых судей мирового округа Царицынского уезда 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" y="1412776"/>
            <a:ext cx="5760641" cy="31683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32275" y="3933056"/>
            <a:ext cx="3411725" cy="251728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  </a:t>
            </a:r>
            <a:r>
              <a:rPr lang="ru-RU" sz="2200" dirty="0"/>
              <a:t>По судебной </a:t>
            </a:r>
            <a:r>
              <a:rPr lang="ru-RU" sz="2200" dirty="0" smtClean="0"/>
              <a:t>реформе 1864 г. </a:t>
            </a:r>
            <a:r>
              <a:rPr lang="ru-RU" sz="2200" dirty="0"/>
              <a:t>в России вводились две системы судебных учреждений: суды с избираемыми судьями – мировые судьи и съезды мировых судей, и суды с назначаемыми судьями – окружные суды и судебные палаты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01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000000"/>
                </a:solidFill>
              </a:rPr>
              <a:t>С момента образования Сталинградский (Царицынский) губернский (Нижне-Волжский краевой) суд располагался по адресу: угол Октябрьской улицы и улицы Володарского, рядом с кирхой. Нынешнее здание Волгоградского областного суда, расположенное по пр</a:t>
            </a:r>
            <a:r>
              <a:rPr lang="ru-RU" dirty="0" smtClean="0">
                <a:solidFill>
                  <a:srgbClr val="000000"/>
                </a:solidFill>
              </a:rPr>
              <a:t>. Ленина</a:t>
            </a:r>
            <a:r>
              <a:rPr lang="ru-RU" dirty="0">
                <a:solidFill>
                  <a:srgbClr val="000000"/>
                </a:solidFill>
              </a:rPr>
              <a:t>, д.8 находится практически на том же самом месте</a:t>
            </a:r>
            <a:r>
              <a:rPr lang="ru-RU" dirty="0" smtClean="0">
                <a:solidFill>
                  <a:srgbClr val="000000"/>
                </a:solidFill>
              </a:rPr>
              <a:t>. К сожалению, фотографий этого здания до нас не дошло.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6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001" y="559398"/>
            <a:ext cx="7768431" cy="5566765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5 декабря 1936 г. была принята новая Конституция, согласно которой Сталинградский край был преобразован в Сталинградскую область. </a:t>
            </a:r>
          </a:p>
          <a:p>
            <a:pPr algn="just"/>
            <a:r>
              <a:rPr lang="ru-RU" sz="2800" dirty="0" smtClean="0"/>
              <a:t>Таким образом Сталинградский краевой суд получил статус областного.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77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Пленум,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Президиум,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Коллегия по гражданским делам,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Коллегия по уголовным делам,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Объединенный организационно-инструкторский сектор.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180528" y="404664"/>
            <a:ext cx="9324528" cy="1054250"/>
          </a:xfrm>
        </p:spPr>
        <p:txBody>
          <a:bodyPr/>
          <a:lstStyle/>
          <a:p>
            <a:r>
              <a:rPr lang="ru-RU" dirty="0" smtClean="0"/>
              <a:t>Структура Сталинградского областного суда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3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На начальном этапе войны судебные </a:t>
            </a:r>
            <a:r>
              <a:rPr lang="ru-RU" dirty="0"/>
              <a:t>учреждения функционировали в относительно стабильном режиме. </a:t>
            </a:r>
            <a:r>
              <a:rPr lang="ru-RU" dirty="0" smtClean="0"/>
              <a:t>Но начинала ощущаться нехватка кадров, особенно </a:t>
            </a:r>
            <a:r>
              <a:rPr lang="ru-RU" dirty="0"/>
              <a:t>судей народных судов, </a:t>
            </a:r>
            <a:r>
              <a:rPr lang="ru-RU" dirty="0" smtClean="0"/>
              <a:t>в адвокатуре </a:t>
            </a:r>
            <a:r>
              <a:rPr lang="ru-RU" dirty="0"/>
              <a:t>(отсюда шло восполнение судейского состава), судебных исполнителей. </a:t>
            </a:r>
            <a:r>
              <a:rPr lang="ru-RU" dirty="0" smtClean="0"/>
              <a:t>Около 30% </a:t>
            </a:r>
            <a:r>
              <a:rPr lang="ru-RU" dirty="0"/>
              <a:t>судей облсуда вообще не имели юридического образования. Для ликвидации кадрового дефицита, Сталинградский обком ВКП (б) 14.6.1943 принял решение об организации юридической школы в Астрахани. 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судебной практике отмечался рост дел особого производства (главным образом за счет нарушений правил оборонных мероприятий, прежде всего светомаскировки, паспортного режима, правил </a:t>
            </a:r>
            <a:r>
              <a:rPr lang="ru-RU" dirty="0" smtClean="0"/>
              <a:t>дежурства </a:t>
            </a:r>
            <a:r>
              <a:rPr lang="ru-RU" dirty="0"/>
              <a:t>около домов, общественного порядка, санитарии, торговли, военного учета, противопожарных мероприятий, борьбе с безнадзорностью </a:t>
            </a:r>
            <a:r>
              <a:rPr lang="ru-RU" dirty="0" smtClean="0"/>
              <a:t>детей).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Начало Великой Отечественной войны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278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</a:rPr>
              <a:t>В дни Сталинградской битвы здание суда оказалось в месте самых ожесточённых боёв и сильно </a:t>
            </a:r>
            <a:r>
              <a:rPr lang="ru-RU" dirty="0" smtClean="0">
                <a:solidFill>
                  <a:srgbClr val="000000"/>
                </a:solidFill>
              </a:rPr>
              <a:t>пострадало, особенно в день бомбежки 23 августа 1942 г. В пожаре сгорело 23 тыс. дел за 1932-</a:t>
            </a:r>
            <a:r>
              <a:rPr lang="en-US" dirty="0" smtClean="0">
                <a:solidFill>
                  <a:srgbClr val="000000"/>
                </a:solidFill>
              </a:rPr>
              <a:t>4</a:t>
            </a:r>
            <a:r>
              <a:rPr lang="ru-RU" dirty="0" smtClean="0">
                <a:solidFill>
                  <a:srgbClr val="000000"/>
                </a:solidFill>
              </a:rPr>
              <a:t>2 гг. Поэтому Сталинградский </a:t>
            </a:r>
            <a:r>
              <a:rPr lang="ru-RU" dirty="0">
                <a:solidFill>
                  <a:srgbClr val="000000"/>
                </a:solidFill>
              </a:rPr>
              <a:t>областной суд в </a:t>
            </a:r>
            <a:r>
              <a:rPr lang="ru-RU" dirty="0" smtClean="0">
                <a:solidFill>
                  <a:srgbClr val="000000"/>
                </a:solidFill>
              </a:rPr>
              <a:t>этом же месяце </a:t>
            </a:r>
            <a:r>
              <a:rPr lang="ru-RU" dirty="0">
                <a:solidFill>
                  <a:srgbClr val="000000"/>
                </a:solidFill>
              </a:rPr>
              <a:t>был эвакуирован в с</a:t>
            </a:r>
            <a:r>
              <a:rPr lang="ru-RU" dirty="0" smtClean="0">
                <a:solidFill>
                  <a:srgbClr val="000000"/>
                </a:solidFill>
              </a:rPr>
              <a:t>. Старая Полтавка. </a:t>
            </a:r>
            <a:r>
              <a:rPr lang="ru-RU" dirty="0">
                <a:solidFill>
                  <a:srgbClr val="000000"/>
                </a:solidFill>
              </a:rPr>
              <a:t>В конце Сталинградской битвы постановлением облисполкома от 29 декабря 1942 </a:t>
            </a:r>
            <a:r>
              <a:rPr lang="ru-RU" dirty="0" smtClean="0">
                <a:solidFill>
                  <a:srgbClr val="000000"/>
                </a:solidFill>
              </a:rPr>
              <a:t>г. </a:t>
            </a:r>
            <a:r>
              <a:rPr lang="ru-RU" dirty="0">
                <a:solidFill>
                  <a:srgbClr val="000000"/>
                </a:solidFill>
              </a:rPr>
              <a:t>областной суд был перемещён в г. Камышин.</a:t>
            </a:r>
          </a:p>
          <a:p>
            <a:pPr algn="just"/>
            <a:r>
              <a:rPr lang="ru-RU" dirty="0">
                <a:solidFill>
                  <a:srgbClr val="000000"/>
                </a:solidFill>
              </a:rPr>
              <a:t>После окончания боёв областной суд возвратился в Сталинград, в июле 1943 </a:t>
            </a:r>
            <a:r>
              <a:rPr lang="ru-RU" dirty="0" smtClean="0">
                <a:solidFill>
                  <a:srgbClr val="000000"/>
                </a:solidFill>
              </a:rPr>
              <a:t>г. </a:t>
            </a:r>
            <a:r>
              <a:rPr lang="ru-RU" dirty="0">
                <a:solidFill>
                  <a:srgbClr val="000000"/>
                </a:solidFill>
              </a:rPr>
              <a:t>он уже находился в </a:t>
            </a:r>
            <a:r>
              <a:rPr lang="ru-RU" dirty="0" err="1">
                <a:solidFill>
                  <a:srgbClr val="000000"/>
                </a:solidFill>
              </a:rPr>
              <a:t>Бекетовке</a:t>
            </a:r>
            <a:r>
              <a:rPr lang="ru-RU" dirty="0">
                <a:solidFill>
                  <a:srgbClr val="000000"/>
                </a:solidFill>
              </a:rPr>
              <a:t> (ныне территория Кировского района г</a:t>
            </a:r>
            <a:r>
              <a:rPr lang="ru-RU" dirty="0" smtClean="0">
                <a:solidFill>
                  <a:srgbClr val="000000"/>
                </a:solidFill>
              </a:rPr>
              <a:t>. Волгограда</a:t>
            </a:r>
            <a:r>
              <a:rPr lang="ru-RU" dirty="0">
                <a:solidFill>
                  <a:srgbClr val="000000"/>
                </a:solidFill>
              </a:rPr>
              <a:t>).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В дни Сталинградской битвы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630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С начала </a:t>
            </a:r>
            <a:r>
              <a:rPr lang="ru-RU" dirty="0" smtClean="0"/>
              <a:t>войны советские суды </a:t>
            </a:r>
            <a:r>
              <a:rPr lang="ru-RU" dirty="0"/>
              <a:t>были переведены </a:t>
            </a:r>
            <a:r>
              <a:rPr lang="ru-RU" dirty="0" smtClean="0"/>
              <a:t>на условия </a:t>
            </a:r>
            <a:r>
              <a:rPr lang="ru-RU" dirty="0"/>
              <a:t>работы в чрезвычайных условиях. Определялся порядок замещения мобилизованных судей, отменялись </a:t>
            </a:r>
            <a:r>
              <a:rPr lang="ru-RU" dirty="0" smtClean="0"/>
              <a:t>отпуска, сокращалось </a:t>
            </a:r>
            <a:r>
              <a:rPr lang="ru-RU" dirty="0"/>
              <a:t>количество судебных участков в сельской местности на 20 %, в городах на 25 </a:t>
            </a:r>
            <a:r>
              <a:rPr lang="ru-RU" dirty="0" smtClean="0"/>
              <a:t>% и т.д. В целом процесс судопроизводства упрощался и рассмотрение дел стало проходить в ускоренном темпе. </a:t>
            </a:r>
            <a:endParaRPr lang="ru-RU" dirty="0"/>
          </a:p>
          <a:p>
            <a:pPr algn="just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ru-RU" sz="4800" dirty="0" smtClean="0"/>
              <a:t>Компетенции облсуда в период Сталинградской битвы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640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962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Твердый переплет</vt:lpstr>
      <vt:lpstr>Судебная система  Сталинградской области  в период  Великой Отечественной войны</vt:lpstr>
      <vt:lpstr>Здание Царицынского уездного суда</vt:lpstr>
      <vt:lpstr>Здание мировых судей мирового округа Царицынского уезда </vt:lpstr>
      <vt:lpstr>Презентация PowerPoint</vt:lpstr>
      <vt:lpstr>Презентация PowerPoint</vt:lpstr>
      <vt:lpstr>Структура Сталинградского областного суда</vt:lpstr>
      <vt:lpstr>Начало Великой Отечественной войны</vt:lpstr>
      <vt:lpstr>В дни Сталинградской битвы</vt:lpstr>
      <vt:lpstr>Компетенции облсуда в период Сталинградской битвы</vt:lpstr>
      <vt:lpstr>Презентация PowerPoint</vt:lpstr>
      <vt:lpstr>Судопроизводство военного времени</vt:lpstr>
      <vt:lpstr>Военный трибунал</vt:lpstr>
      <vt:lpstr>Облсуд после Сталинградской битвы</vt:lpstr>
      <vt:lpstr>Состав Сталинградского облсуда</vt:lpstr>
      <vt:lpstr>КОРОЛЬКОВ НИКОЛАЙ ПЕТРОВИЧ - председатель Сталинградского Областного суда (7.5.1938-49).</vt:lpstr>
      <vt:lpstr>Миронов  Николай Алексеевич - и.о. начальника управления Наркомата Юстиции </vt:lpstr>
      <vt:lpstr>Калинин Василий Дмитриевич – зам. председателя Областного суда</vt:lpstr>
      <vt:lpstr>Источники и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Владимирова Екатерина Денисовна</dc:creator>
  <cp:lastModifiedBy>Бормотов Алексей Леонидович</cp:lastModifiedBy>
  <cp:revision>34</cp:revision>
  <dcterms:created xsi:type="dcterms:W3CDTF">2020-07-15T08:08:33Z</dcterms:created>
  <dcterms:modified xsi:type="dcterms:W3CDTF">2020-11-16T08:47:01Z</dcterms:modified>
</cp:coreProperties>
</file>