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66" r:id="rId2"/>
    <p:sldId id="433" r:id="rId3"/>
    <p:sldId id="386" r:id="rId4"/>
    <p:sldId id="434" r:id="rId5"/>
    <p:sldId id="417" r:id="rId6"/>
    <p:sldId id="409" r:id="rId7"/>
    <p:sldId id="422" r:id="rId8"/>
    <p:sldId id="416" r:id="rId9"/>
    <p:sldId id="424" r:id="rId10"/>
    <p:sldId id="429" r:id="rId11"/>
    <p:sldId id="411" r:id="rId12"/>
    <p:sldId id="400" r:id="rId13"/>
    <p:sldId id="401" r:id="rId14"/>
    <p:sldId id="402" r:id="rId15"/>
    <p:sldId id="403" r:id="rId16"/>
    <p:sldId id="432" r:id="rId17"/>
    <p:sldId id="428" r:id="rId18"/>
    <p:sldId id="39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3" y="1812927"/>
            <a:ext cx="41766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5437" y="1812927"/>
            <a:ext cx="42006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AACA588-374F-460D-BC39-4C19C82249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5702B47-954C-4667-B2CD-5A7ED318C69F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44793" y="1"/>
            <a:ext cx="12236793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523" y="2731623"/>
            <a:ext cx="9489573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отребительская кооперация </a:t>
            </a:r>
            <a:br>
              <a:rPr lang="ru-RU" dirty="0" smtClean="0"/>
            </a:br>
            <a:r>
              <a:rPr lang="ru-RU" dirty="0" smtClean="0"/>
              <a:t>в обеспечении населения Сталинградской области в годы 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9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800" y="356298"/>
            <a:ext cx="107603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Из постановления президиума </a:t>
            </a:r>
            <a:r>
              <a:rPr lang="ru-RU" i="1" dirty="0">
                <a:solidFill>
                  <a:srgbClr val="FFFF00"/>
                </a:solidFill>
              </a:rPr>
              <a:t>С</a:t>
            </a:r>
            <a:r>
              <a:rPr lang="ru-RU" i="1" dirty="0" smtClean="0">
                <a:solidFill>
                  <a:srgbClr val="FFFF00"/>
                </a:solidFill>
              </a:rPr>
              <a:t>талинградского ОПС «Об </a:t>
            </a:r>
            <a:r>
              <a:rPr lang="ru-RU" i="1" dirty="0">
                <a:solidFill>
                  <a:srgbClr val="FFFF00"/>
                </a:solidFill>
              </a:rPr>
              <a:t>улучшении снабжения эвакуированного населения</a:t>
            </a:r>
            <a:r>
              <a:rPr lang="ru-RU" i="1" dirty="0" smtClean="0">
                <a:solidFill>
                  <a:srgbClr val="FFFF00"/>
                </a:solidFill>
              </a:rPr>
              <a:t>» № </a:t>
            </a:r>
            <a:r>
              <a:rPr lang="ru-RU" i="1" dirty="0">
                <a:solidFill>
                  <a:srgbClr val="FFFF00"/>
                </a:solidFill>
              </a:rPr>
              <a:t>35 § 2 </a:t>
            </a:r>
            <a:r>
              <a:rPr lang="ru-RU" i="1" dirty="0" smtClean="0">
                <a:solidFill>
                  <a:srgbClr val="FFFF00"/>
                </a:solidFill>
              </a:rPr>
              <a:t> от 24 </a:t>
            </a:r>
            <a:r>
              <a:rPr lang="ru-RU" i="1" dirty="0">
                <a:solidFill>
                  <a:srgbClr val="FFFF00"/>
                </a:solidFill>
              </a:rPr>
              <a:t>ноября 1942 г.</a:t>
            </a:r>
          </a:p>
          <a:p>
            <a:endParaRPr lang="ru-RU" dirty="0" smtClean="0"/>
          </a:p>
          <a:p>
            <a:r>
              <a:rPr lang="ru-RU" dirty="0" smtClean="0"/>
              <a:t>«…В </a:t>
            </a:r>
            <a:r>
              <a:rPr lang="ru-RU" dirty="0"/>
              <a:t>целях коренного изменения в деле снабжения эвакуированного населения и в первую очередь населения, эвакуированного из города Сталинграда, президиум </a:t>
            </a:r>
            <a:r>
              <a:rPr lang="ru-RU" dirty="0" err="1"/>
              <a:t>Облпотребсоюза</a:t>
            </a:r>
            <a:r>
              <a:rPr lang="ru-RU" dirty="0"/>
              <a:t> ПОСТАНОВЛЯЕТ:</a:t>
            </a:r>
          </a:p>
          <a:p>
            <a:r>
              <a:rPr lang="ru-RU" dirty="0"/>
              <a:t>1. Обязать РПС полученные фонды для обеспечения эвакуированного населения использовать по прямому назначению, как по продовольственным, так и по промышленным товарам.</a:t>
            </a:r>
          </a:p>
          <a:p>
            <a:r>
              <a:rPr lang="ru-RU" dirty="0"/>
              <a:t>2. Предложить лично председателям РПС строго придерживаться при получении фондов, отпуск товаров на одного человека </a:t>
            </a:r>
            <a:r>
              <a:rPr lang="ru-RU" dirty="0" err="1"/>
              <a:t>эваконаселе­ния</a:t>
            </a:r>
            <a:r>
              <a:rPr lang="ru-RU" dirty="0"/>
              <a:t> по следующим установленным обкомом ВКП(б) и исполкомом </a:t>
            </a:r>
            <a:r>
              <a:rPr lang="ru-RU" dirty="0" err="1"/>
              <a:t>Облсовета</a:t>
            </a:r>
            <a:r>
              <a:rPr lang="ru-RU" dirty="0"/>
              <a:t>, нормам:</a:t>
            </a:r>
          </a:p>
          <a:p>
            <a:r>
              <a:rPr lang="ru-RU" dirty="0"/>
              <a:t>Хлеб	</a:t>
            </a:r>
            <a:r>
              <a:rPr lang="ru-RU" dirty="0" smtClean="0"/>
              <a:t>	400 </a:t>
            </a:r>
            <a:r>
              <a:rPr lang="ru-RU" dirty="0"/>
              <a:t>грамм в день</a:t>
            </a:r>
          </a:p>
          <a:p>
            <a:r>
              <a:rPr lang="ru-RU" dirty="0"/>
              <a:t>Крупа	</a:t>
            </a:r>
            <a:r>
              <a:rPr lang="ru-RU" dirty="0" smtClean="0"/>
              <a:t>	800 </a:t>
            </a:r>
            <a:r>
              <a:rPr lang="ru-RU" dirty="0"/>
              <a:t>грамм в месяц</a:t>
            </a:r>
          </a:p>
          <a:p>
            <a:r>
              <a:rPr lang="ru-RU" dirty="0"/>
              <a:t>Сахар	</a:t>
            </a:r>
            <a:r>
              <a:rPr lang="ru-RU" dirty="0" smtClean="0"/>
              <a:t>	200 </a:t>
            </a:r>
            <a:r>
              <a:rPr lang="ru-RU" dirty="0"/>
              <a:t>грамм в месяц</a:t>
            </a:r>
          </a:p>
          <a:p>
            <a:r>
              <a:rPr lang="ru-RU" dirty="0"/>
              <a:t>Сахар детям	300 грамм в месяц</a:t>
            </a:r>
          </a:p>
          <a:p>
            <a:r>
              <a:rPr lang="ru-RU" dirty="0"/>
              <a:t>Мясо-рыба	800 грамм в месяц</a:t>
            </a:r>
          </a:p>
          <a:p>
            <a:r>
              <a:rPr lang="ru-RU" dirty="0"/>
              <a:t>Жиры	</a:t>
            </a:r>
            <a:r>
              <a:rPr lang="ru-RU" dirty="0" smtClean="0"/>
              <a:t>	200 </a:t>
            </a:r>
            <a:r>
              <a:rPr lang="ru-RU" dirty="0"/>
              <a:t>грамм в месяц</a:t>
            </a:r>
          </a:p>
          <a:p>
            <a:r>
              <a:rPr lang="ru-RU" dirty="0"/>
              <a:t>Кроме того, обязать председателей </a:t>
            </a:r>
            <a:r>
              <a:rPr lang="ru-RU" dirty="0" err="1"/>
              <a:t>райпотребсоюзов</a:t>
            </a:r>
            <a:r>
              <a:rPr lang="ru-RU" dirty="0"/>
              <a:t> и сельпо всю продукцию подсобных хозяйств, в основном, направить для снабже­ния </a:t>
            </a:r>
            <a:r>
              <a:rPr lang="ru-RU" dirty="0" err="1"/>
              <a:t>эваконаселения</a:t>
            </a:r>
            <a:r>
              <a:rPr lang="ru-RU" dirty="0"/>
              <a:t> и в детские </a:t>
            </a:r>
            <a:r>
              <a:rPr lang="ru-RU" dirty="0" smtClean="0"/>
              <a:t>столовые…»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8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12" y="211666"/>
            <a:ext cx="11487150" cy="1047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Одним из направлений деятельности потребкооперации в условиях войны было обеспечение эвакуированного населения, а также контингента детских домов, домов инвалидов – нормированное распределение продуктов питания, организация работы столовых, хлебопечение.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781019"/>
              </p:ext>
            </p:extLst>
          </p:nvPr>
        </p:nvGraphicFramePr>
        <p:xfrm>
          <a:off x="409785" y="2655215"/>
          <a:ext cx="6605275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682"/>
                <a:gridCol w="3283337"/>
                <a:gridCol w="2202256"/>
              </a:tblGrid>
              <a:tr h="28706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2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Крупа-макароны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97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2.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Сахар-кондитерские изделия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2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3.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Жиры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2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4.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Мясо-рыбопродукты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2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5.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97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6.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Картофель и овощи (сезонные нормы)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97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7.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Пшеничная мука (для изготовления блюд)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2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Мыло хозяйственное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5469" y="1495929"/>
            <a:ext cx="1140550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 1 к приказу </a:t>
            </a:r>
            <a:r>
              <a:rPr kumimoji="0" lang="ru-RU" altLang="ru-RU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Наркомторга</a:t>
            </a:r>
            <a:r>
              <a:rPr kumimoji="0" lang="ru-RU" altLang="ru-RU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СССР и Центросоюза СССР и РСФСР № 40/42 от 24 января 1943 г.</a:t>
            </a:r>
            <a:endParaRPr kumimoji="0" lang="ru-RU" altLang="ru-RU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Нормы отпуска продуктов питания и мыла детским домам и интернатам в сельских местностях (на одного ребенка в месяц в граммах)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C:\Users\al-bormotov\Desktop\Лысенко\ФОТО в сборник\готовые фото в сборник\10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66" y="2895599"/>
            <a:ext cx="4049889" cy="30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-bormotov\Desktop\Лысенко\ФОТО в сборник\готовые фото в сборник\106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4" t="8846" r="1667"/>
          <a:stretch/>
        </p:blipFill>
        <p:spPr bwMode="auto">
          <a:xfrm>
            <a:off x="477158" y="267003"/>
            <a:ext cx="6203711" cy="33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-bormotov\Desktop\Лысенко\ФОТО в сборник\готовые фото в сборник\106.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19" t="7003"/>
          <a:stretch/>
        </p:blipFill>
        <p:spPr bwMode="auto">
          <a:xfrm>
            <a:off x="6619456" y="267003"/>
            <a:ext cx="4999945" cy="33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801" y="3624036"/>
            <a:ext cx="11277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FFF00"/>
                </a:solidFill>
              </a:rPr>
              <a:t>Из инструкции: «О порядке выдачи и учета разовых талонов и заборных книжек на продажу в сельских местностях продовольственных и некоторых промышленных товаров» (Приложение № 3 к приказу </a:t>
            </a:r>
            <a:r>
              <a:rPr lang="ru-RU" sz="1400" i="1" dirty="0" err="1">
                <a:solidFill>
                  <a:srgbClr val="FFFF00"/>
                </a:solidFill>
              </a:rPr>
              <a:t>Наркомторга</a:t>
            </a:r>
            <a:r>
              <a:rPr lang="ru-RU" sz="1400" i="1" dirty="0">
                <a:solidFill>
                  <a:srgbClr val="FFFF00"/>
                </a:solidFill>
              </a:rPr>
              <a:t> СССР и Центросоюза СССР и РСФСР  № 40/42 от 24 января 1943 г.)</a:t>
            </a:r>
          </a:p>
          <a:p>
            <a:r>
              <a:rPr lang="ru-RU" sz="1400" dirty="0" smtClean="0"/>
              <a:t>«…</a:t>
            </a:r>
            <a:r>
              <a:rPr lang="ru-RU" sz="1400" dirty="0"/>
              <a:t>Порядок выдачи разовых талонов и заборных книжек</a:t>
            </a:r>
          </a:p>
          <a:p>
            <a:r>
              <a:rPr lang="ru-RU" sz="1400" dirty="0"/>
              <a:t> Разовые талоны и заборные книжки изготавливаются райисполкомами, согласно прилагаемым образцам.</a:t>
            </a:r>
          </a:p>
          <a:p>
            <a:pPr lvl="0"/>
            <a:r>
              <a:rPr lang="ru-RU" sz="1400" dirty="0" err="1"/>
              <a:t>Райпотребсоюзы</a:t>
            </a:r>
            <a:r>
              <a:rPr lang="ru-RU" sz="1400" dirty="0"/>
              <a:t> и </a:t>
            </a:r>
            <a:r>
              <a:rPr lang="ru-RU" sz="1400" dirty="0" err="1"/>
              <a:t>райторготделы</a:t>
            </a:r>
            <a:r>
              <a:rPr lang="ru-RU" sz="1400" dirty="0"/>
              <a:t> по мере получения товаров с учетом ожидаемого поступления (за счет централизованных фондов и местных источников) устанавливают, с утверждения райисполкома, в течение квартала:</a:t>
            </a:r>
          </a:p>
          <a:p>
            <a:r>
              <a:rPr lang="ru-RU" sz="1400" dirty="0"/>
              <a:t>а) количество товаров, выделяемых для снабжения учреждений и организаций по заборным книжкам;</a:t>
            </a:r>
          </a:p>
          <a:p>
            <a:r>
              <a:rPr lang="ru-RU" sz="1400" dirty="0"/>
              <a:t>б) количество разовых талонов, подлежащих выдаче отдельным группам населения, проживающего в сельских местностях.</a:t>
            </a:r>
          </a:p>
          <a:p>
            <a:r>
              <a:rPr lang="ru-RU" sz="1400" dirty="0"/>
              <a:t>3. Разовые талоны выдаются на следующие продовольственные товары: мясо и рыбопродукты, жиры, крупу и макаронные изделия, чай, сахар, кондитерские изделия и соль.</a:t>
            </a:r>
          </a:p>
          <a:p>
            <a:r>
              <a:rPr lang="ru-RU" sz="1400" dirty="0"/>
              <a:t>Примечание: </a:t>
            </a:r>
            <a:r>
              <a:rPr lang="ru-RU" sz="1400" dirty="0" err="1"/>
              <a:t>Райторготделы</a:t>
            </a:r>
            <a:r>
              <a:rPr lang="ru-RU" sz="1400" dirty="0"/>
              <a:t>, с утверждения райисполкома, могут в зависимости от местных условий расширять круг продовольственных товаров, продаваемых по разовым талонам…»</a:t>
            </a:r>
          </a:p>
        </p:txBody>
      </p:sp>
    </p:spTree>
    <p:extLst>
      <p:ext uri="{BB962C8B-B14F-4D97-AF65-F5344CB8AC3E}">
        <p14:creationId xmlns:p14="http://schemas.microsoft.com/office/powerpoint/2010/main" val="2527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529" y="92527"/>
            <a:ext cx="5242560" cy="762000"/>
          </a:xfrm>
        </p:spPr>
        <p:txBody>
          <a:bodyPr/>
          <a:lstStyle/>
          <a:p>
            <a:r>
              <a:rPr lang="ru-RU" dirty="0" smtClean="0"/>
              <a:t>АЛЕКСЕЕВСКИЙ </a:t>
            </a:r>
            <a:r>
              <a:rPr lang="ru-RU" dirty="0"/>
              <a:t>РАЙОН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9" y="127907"/>
            <a:ext cx="4275576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4079" y="1107560"/>
            <a:ext cx="6985996" cy="54157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i="1" dirty="0"/>
              <a:t>Алексеевский район </a:t>
            </a:r>
            <a:r>
              <a:rPr lang="ru-RU" i="1" dirty="0"/>
              <a:t>образован 29 </a:t>
            </a:r>
            <a:r>
              <a:rPr lang="ru-RU" i="1" dirty="0" smtClean="0"/>
              <a:t>января 1935 </a:t>
            </a:r>
            <a:r>
              <a:rPr lang="ru-RU" i="1" dirty="0"/>
              <a:t>г. в составе Сталинградского края при </a:t>
            </a:r>
            <a:r>
              <a:rPr lang="ru-RU" i="1" dirty="0" smtClean="0"/>
              <a:t>разукрупнении </a:t>
            </a:r>
            <a:r>
              <a:rPr lang="ru-RU" i="1" dirty="0"/>
              <a:t>старого Алексеевского и </a:t>
            </a:r>
            <a:r>
              <a:rPr lang="ru-RU" i="1" dirty="0" err="1" smtClean="0"/>
              <a:t>Кумылженского</a:t>
            </a:r>
            <a:r>
              <a:rPr lang="ru-RU" i="1" dirty="0" smtClean="0"/>
              <a:t> </a:t>
            </a:r>
            <a:r>
              <a:rPr lang="ru-RU" i="1" dirty="0"/>
              <a:t>районов. С созданием Сталинградской </a:t>
            </a:r>
            <a:r>
              <a:rPr lang="ru-RU" i="1" dirty="0" smtClean="0"/>
              <a:t>области </a:t>
            </a:r>
            <a:r>
              <a:rPr lang="ru-RU" i="1" dirty="0"/>
              <a:t>5 декабря 1936 г. район вошел в ее состав.</a:t>
            </a:r>
          </a:p>
          <a:p>
            <a:pPr algn="l"/>
            <a:r>
              <a:rPr lang="ru-RU" i="1" dirty="0"/>
              <a:t>Территория района — 1,4 тыс. кв. км. </a:t>
            </a:r>
            <a:r>
              <a:rPr lang="ru-RU" i="1" dirty="0" smtClean="0"/>
              <a:t>Районный центр </a:t>
            </a:r>
            <a:r>
              <a:rPr lang="ru-RU" i="1" dirty="0"/>
              <a:t>— станица Алексеевская. Население </a:t>
            </a:r>
            <a:r>
              <a:rPr lang="ru-RU" i="1" dirty="0" smtClean="0"/>
              <a:t>на 01.01.1943 </a:t>
            </a:r>
            <a:r>
              <a:rPr lang="ru-RU" i="1" dirty="0"/>
              <a:t>г. — 21 123 чел. Во время </a:t>
            </a:r>
            <a:r>
              <a:rPr lang="ru-RU" i="1" dirty="0" smtClean="0"/>
              <a:t>Сталинградской </a:t>
            </a:r>
            <a:r>
              <a:rPr lang="ru-RU" i="1" dirty="0"/>
              <a:t>битвы район оккупации не подвергался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  <a:p>
            <a:pPr algn="l"/>
            <a:r>
              <a:rPr lang="ru-RU" sz="1800" b="1" dirty="0"/>
              <a:t>Потребительская кооперация: </a:t>
            </a:r>
            <a:r>
              <a:rPr lang="ru-RU" sz="1800" b="1" dirty="0" smtClean="0"/>
              <a:t>Алексеевский </a:t>
            </a:r>
            <a:r>
              <a:rPr lang="ru-RU" sz="1800" b="1" dirty="0"/>
              <a:t>РПС</a:t>
            </a:r>
          </a:p>
          <a:p>
            <a:pPr algn="l"/>
            <a:r>
              <a:rPr lang="ru-RU" sz="1800" dirty="0"/>
              <a:t>На 01.01.1943 г.</a:t>
            </a:r>
          </a:p>
          <a:p>
            <a:pPr algn="l"/>
            <a:r>
              <a:rPr lang="ru-RU" sz="1800" dirty="0"/>
              <a:t>Общества потребителей — 3.</a:t>
            </a:r>
          </a:p>
          <a:p>
            <a:pPr algn="l"/>
            <a:r>
              <a:rPr lang="ru-RU" sz="1800" dirty="0"/>
              <a:t>Численность пайщиков — 8236 чел.; </a:t>
            </a:r>
            <a:r>
              <a:rPr lang="ru-RU" sz="1800" dirty="0" smtClean="0"/>
              <a:t>работников </a:t>
            </a:r>
            <a:r>
              <a:rPr lang="ru-RU" sz="1800" dirty="0"/>
              <a:t>на предприятиях — 98 чел.</a:t>
            </a:r>
          </a:p>
          <a:p>
            <a:pPr algn="l"/>
            <a:r>
              <a:rPr lang="ru-RU" sz="1800" dirty="0"/>
              <a:t>Магазинов, лавок, киосков — 21, в т. ч. 1 </a:t>
            </a:r>
            <a:r>
              <a:rPr lang="ru-RU" sz="1800" dirty="0" err="1" smtClean="0"/>
              <a:t>раймаг</a:t>
            </a:r>
            <a:r>
              <a:rPr lang="ru-RU" sz="1800" dirty="0"/>
              <a:t>, 2 сельмага.</a:t>
            </a:r>
          </a:p>
          <a:p>
            <a:pPr algn="l"/>
            <a:r>
              <a:rPr lang="ru-RU" sz="1800" dirty="0"/>
              <a:t>Предприятий общественного питания — 1.</a:t>
            </a:r>
          </a:p>
          <a:p>
            <a:pPr algn="l"/>
            <a:r>
              <a:rPr lang="ru-RU" sz="1800" dirty="0"/>
              <a:t>Хлебопекарен — 3, в 1942 г. выпечено хлеба и</a:t>
            </a:r>
          </a:p>
          <a:p>
            <a:pPr algn="l"/>
            <a:r>
              <a:rPr lang="ru-RU" sz="1800" dirty="0"/>
              <a:t>хлебобулочных изделий — 428 т.</a:t>
            </a:r>
          </a:p>
          <a:p>
            <a:pPr algn="l"/>
            <a:r>
              <a:rPr lang="ru-RU" sz="1800" dirty="0"/>
              <a:t>Улов рыбы за 1942 г. — 64 ц.</a:t>
            </a:r>
          </a:p>
          <a:p>
            <a:pPr algn="l"/>
            <a:r>
              <a:rPr lang="ru-RU" sz="1800" dirty="0"/>
              <a:t>Предприятий — 2, выработано продукции —</a:t>
            </a:r>
          </a:p>
          <a:p>
            <a:pPr algn="l"/>
            <a:r>
              <a:rPr lang="ru-RU" sz="1800" dirty="0"/>
              <a:t>на 22 тыс. руб. (по оптово-отпускным ценам). </a:t>
            </a:r>
            <a:endParaRPr lang="ru-RU" sz="1800" dirty="0" smtClean="0"/>
          </a:p>
          <a:p>
            <a:pPr algn="l"/>
            <a:r>
              <a:rPr lang="ru-RU" sz="1800" dirty="0" smtClean="0"/>
              <a:t>Заготовки </a:t>
            </a:r>
            <a:r>
              <a:rPr lang="ru-RU" sz="1800" dirty="0"/>
              <a:t>сельхозпродуктов — на 284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404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БАЛЫКЛЕЙСКИЙ РАЙОН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0" y="144235"/>
            <a:ext cx="4324485" cy="346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3693" y="1107559"/>
            <a:ext cx="6806382" cy="520343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i="1" dirty="0" err="1"/>
              <a:t>Балыклейский</a:t>
            </a:r>
            <a:r>
              <a:rPr lang="ru-RU" b="1" i="1" dirty="0"/>
              <a:t> район </a:t>
            </a:r>
            <a:r>
              <a:rPr lang="ru-RU" i="1" dirty="0"/>
              <a:t>образован 29 </a:t>
            </a:r>
            <a:r>
              <a:rPr lang="ru-RU" i="1" dirty="0" smtClean="0"/>
              <a:t>января 1935 </a:t>
            </a:r>
            <a:r>
              <a:rPr lang="ru-RU" i="1" dirty="0"/>
              <a:t>г. в составе Сталинградского края при </a:t>
            </a:r>
            <a:r>
              <a:rPr lang="ru-RU" i="1" dirty="0" smtClean="0"/>
              <a:t>разукрупнении </a:t>
            </a:r>
            <a:r>
              <a:rPr lang="ru-RU" i="1" dirty="0"/>
              <a:t>Дубовского, Ольховского и </a:t>
            </a:r>
            <a:r>
              <a:rPr lang="ru-RU" i="1" dirty="0" err="1" smtClean="0"/>
              <a:t>Камышинского</a:t>
            </a:r>
            <a:r>
              <a:rPr lang="ru-RU" i="1" dirty="0" smtClean="0"/>
              <a:t> </a:t>
            </a:r>
            <a:r>
              <a:rPr lang="ru-RU" i="1" dirty="0"/>
              <a:t>районов. С созданием Сталинградской </a:t>
            </a:r>
            <a:r>
              <a:rPr lang="ru-RU" i="1" dirty="0" smtClean="0"/>
              <a:t>области </a:t>
            </a:r>
            <a:r>
              <a:rPr lang="ru-RU" i="1" dirty="0"/>
              <a:t>5 декабря 1936 г. район вошел в ее состав.</a:t>
            </a:r>
          </a:p>
          <a:p>
            <a:pPr algn="l"/>
            <a:r>
              <a:rPr lang="ru-RU" i="1" dirty="0"/>
              <a:t>Территория района — 1,6 тыс. кв. км. </a:t>
            </a:r>
            <a:r>
              <a:rPr lang="ru-RU" i="1" dirty="0" smtClean="0"/>
              <a:t>Районный центр </a:t>
            </a:r>
            <a:r>
              <a:rPr lang="ru-RU" i="1" dirty="0"/>
              <a:t>— село Горный </a:t>
            </a:r>
            <a:r>
              <a:rPr lang="ru-RU" i="1" dirty="0" err="1"/>
              <a:t>Балыклей</a:t>
            </a:r>
            <a:r>
              <a:rPr lang="ru-RU" i="1" dirty="0"/>
              <a:t>. Население </a:t>
            </a:r>
            <a:r>
              <a:rPr lang="ru-RU" i="1" dirty="0" smtClean="0"/>
              <a:t>на 01.01.1943 </a:t>
            </a:r>
            <a:r>
              <a:rPr lang="ru-RU" i="1" dirty="0"/>
              <a:t>— 24 582 чел. Во время </a:t>
            </a:r>
            <a:r>
              <a:rPr lang="ru-RU" i="1" dirty="0" smtClean="0"/>
              <a:t>Сталинградской </a:t>
            </a:r>
            <a:r>
              <a:rPr lang="ru-RU" i="1" dirty="0"/>
              <a:t>битвы район оккупации не подвергался</a:t>
            </a:r>
            <a:r>
              <a:rPr lang="ru-RU" i="1" dirty="0" smtClean="0"/>
              <a:t>. 7 </a:t>
            </a:r>
            <a:r>
              <a:rPr lang="ru-RU" i="1" dirty="0"/>
              <a:t>февраля 1963 г. </a:t>
            </a:r>
            <a:r>
              <a:rPr lang="ru-RU" i="1" dirty="0" err="1"/>
              <a:t>Балыклейский</a:t>
            </a:r>
            <a:r>
              <a:rPr lang="ru-RU" i="1" dirty="0"/>
              <a:t> район был </a:t>
            </a:r>
            <a:r>
              <a:rPr lang="ru-RU" i="1" dirty="0" smtClean="0"/>
              <a:t>ликвидирован</a:t>
            </a:r>
            <a:r>
              <a:rPr lang="ru-RU" i="1" dirty="0"/>
              <a:t>. Его территория вошла в состав </a:t>
            </a:r>
            <a:r>
              <a:rPr lang="ru-RU" i="1" dirty="0" smtClean="0"/>
              <a:t>Дубовского </a:t>
            </a:r>
            <a:r>
              <a:rPr lang="ru-RU" i="1" dirty="0"/>
              <a:t>и </a:t>
            </a:r>
            <a:r>
              <a:rPr lang="ru-RU" i="1" dirty="0" err="1"/>
              <a:t>Камышинского</a:t>
            </a:r>
            <a:r>
              <a:rPr lang="ru-RU" i="1" dirty="0"/>
              <a:t> районов </a:t>
            </a:r>
            <a:r>
              <a:rPr lang="ru-RU" i="1" dirty="0" smtClean="0"/>
              <a:t>Волгоградской области</a:t>
            </a:r>
            <a:r>
              <a:rPr lang="ru-RU" i="1" dirty="0"/>
              <a:t>.</a:t>
            </a:r>
          </a:p>
          <a:p>
            <a:pPr algn="l"/>
            <a:endParaRPr lang="ru-RU" b="1" dirty="0" smtClean="0"/>
          </a:p>
          <a:p>
            <a:pPr algn="l"/>
            <a:r>
              <a:rPr lang="ru-RU" sz="1800" b="1" dirty="0" smtClean="0"/>
              <a:t>Потребительская </a:t>
            </a:r>
            <a:r>
              <a:rPr lang="ru-RU" sz="1800" b="1" dirty="0"/>
              <a:t>кооперация: </a:t>
            </a:r>
            <a:r>
              <a:rPr lang="ru-RU" sz="1800" b="1" dirty="0" err="1" smtClean="0"/>
              <a:t>Балыклейский</a:t>
            </a:r>
            <a:r>
              <a:rPr lang="ru-RU" sz="1800" b="1" dirty="0" smtClean="0"/>
              <a:t> </a:t>
            </a:r>
            <a:r>
              <a:rPr lang="ru-RU" sz="1800" b="1" dirty="0"/>
              <a:t>РПС</a:t>
            </a:r>
          </a:p>
          <a:p>
            <a:pPr algn="l"/>
            <a:r>
              <a:rPr lang="ru-RU" sz="1800" dirty="0"/>
              <a:t>На 01.01.1943 г.</a:t>
            </a:r>
          </a:p>
          <a:p>
            <a:pPr algn="l"/>
            <a:r>
              <a:rPr lang="ru-RU" sz="1800" dirty="0"/>
              <a:t>Общества потребителей — 6.</a:t>
            </a:r>
          </a:p>
          <a:p>
            <a:pPr algn="l"/>
            <a:r>
              <a:rPr lang="ru-RU" sz="1800" dirty="0"/>
              <a:t>Численность пайщиков — 6373 чел.; </a:t>
            </a:r>
            <a:endParaRPr lang="ru-RU" sz="1800" dirty="0" smtClean="0"/>
          </a:p>
          <a:p>
            <a:pPr algn="l"/>
            <a:r>
              <a:rPr lang="ru-RU" sz="1800" dirty="0" smtClean="0"/>
              <a:t>работников </a:t>
            </a:r>
            <a:r>
              <a:rPr lang="ru-RU" sz="1800" dirty="0"/>
              <a:t>на предприятиях — 118 чел.</a:t>
            </a:r>
          </a:p>
          <a:p>
            <a:pPr algn="l"/>
            <a:r>
              <a:rPr lang="ru-RU" sz="1800" dirty="0"/>
              <a:t>Магазинов, лавок, киосков — 10, в т. ч. 3 </a:t>
            </a:r>
            <a:r>
              <a:rPr lang="ru-RU" sz="1800" dirty="0" smtClean="0"/>
              <a:t>сельмага</a:t>
            </a:r>
            <a:r>
              <a:rPr lang="ru-RU" sz="1800" dirty="0"/>
              <a:t>.</a:t>
            </a:r>
          </a:p>
          <a:p>
            <a:pPr algn="l"/>
            <a:r>
              <a:rPr lang="ru-RU" sz="1800" dirty="0"/>
              <a:t>Предприятий общественного питания — 9</a:t>
            </a:r>
            <a:r>
              <a:rPr lang="ru-RU" sz="1800" dirty="0" smtClean="0"/>
              <a:t>, оборот </a:t>
            </a:r>
            <a:r>
              <a:rPr lang="ru-RU" sz="1800" dirty="0"/>
              <a:t>за 1942 г. — 722 тыс. руб.</a:t>
            </a:r>
          </a:p>
          <a:p>
            <a:pPr algn="l"/>
            <a:r>
              <a:rPr lang="ru-RU" sz="1800" dirty="0"/>
              <a:t>Хлебопекарен — 3, в 1942 г. выпечено хлеба </a:t>
            </a:r>
            <a:r>
              <a:rPr lang="ru-RU" sz="1800" dirty="0" smtClean="0"/>
              <a:t>и хлебобулочных </a:t>
            </a:r>
            <a:r>
              <a:rPr lang="ru-RU" sz="1800" dirty="0"/>
              <a:t>изделий — 809 т.</a:t>
            </a:r>
          </a:p>
          <a:p>
            <a:pPr algn="l"/>
            <a:r>
              <a:rPr lang="ru-RU" sz="1800" dirty="0"/>
              <a:t>Улов рыбы за 1942 г. — 17 ц.</a:t>
            </a:r>
          </a:p>
          <a:p>
            <a:pPr algn="l"/>
            <a:r>
              <a:rPr lang="ru-RU" sz="1800" dirty="0"/>
              <a:t>Заготовки сельхозпродуктов — на 341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5914" y="424934"/>
            <a:ext cx="3122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Балыклейский</a:t>
            </a:r>
            <a:r>
              <a:rPr lang="ru-RU" b="1" i="1" dirty="0"/>
              <a:t> район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9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ВЛАДИМИРОВСКИЙ </a:t>
            </a:r>
            <a:r>
              <a:rPr lang="ru-RU" dirty="0"/>
              <a:t>РАЙОН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0" y="234044"/>
            <a:ext cx="453124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2729" y="1107560"/>
            <a:ext cx="6357346" cy="10668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600" i="1" dirty="0" smtClean="0"/>
              <a:t>образован </a:t>
            </a:r>
            <a:r>
              <a:rPr lang="ru-RU" sz="5600" i="1" dirty="0"/>
              <a:t>12 </a:t>
            </a:r>
            <a:r>
              <a:rPr lang="ru-RU" sz="5600" i="1" dirty="0" smtClean="0"/>
              <a:t>сентября </a:t>
            </a:r>
            <a:r>
              <a:rPr lang="ru-RU" sz="5600" i="1" dirty="0"/>
              <a:t>1927 г. в составе Астраханской губернии</a:t>
            </a:r>
            <a:r>
              <a:rPr lang="ru-RU" sz="5600" i="1" dirty="0" smtClean="0"/>
              <a:t>. С </a:t>
            </a:r>
            <a:r>
              <a:rPr lang="ru-RU" sz="5600" i="1" dirty="0"/>
              <a:t>созданием Сталинградской области 5 декабря</a:t>
            </a:r>
          </a:p>
          <a:p>
            <a:pPr algn="l"/>
            <a:r>
              <a:rPr lang="ru-RU" sz="5600" i="1" dirty="0"/>
              <a:t>1936 г. район вошел в ее состав. </a:t>
            </a:r>
            <a:r>
              <a:rPr lang="ru-RU" sz="5600" i="1" dirty="0" smtClean="0"/>
              <a:t>Располагался на </a:t>
            </a:r>
            <a:r>
              <a:rPr lang="ru-RU" sz="5600" i="1" dirty="0"/>
              <a:t>территории Астраханского округа. </a:t>
            </a:r>
            <a:r>
              <a:rPr lang="ru-RU" sz="5600" i="1" dirty="0" smtClean="0"/>
              <a:t>Территория района </a:t>
            </a:r>
            <a:r>
              <a:rPr lang="ru-RU" sz="5600" i="1" dirty="0"/>
              <a:t>— 6,5 тыс. кв. км. Районный центр — </a:t>
            </a:r>
            <a:r>
              <a:rPr lang="ru-RU" sz="5600" i="1" dirty="0" smtClean="0"/>
              <a:t>селение </a:t>
            </a:r>
            <a:r>
              <a:rPr lang="ru-RU" sz="5600" i="1" dirty="0"/>
              <a:t>Владимировка. Численность населения на</a:t>
            </a:r>
          </a:p>
          <a:p>
            <a:pPr algn="l"/>
            <a:r>
              <a:rPr lang="ru-RU" sz="5600" i="1" dirty="0"/>
              <a:t>01.01.1943 — 28 084 чел. Во время </a:t>
            </a:r>
            <a:r>
              <a:rPr lang="ru-RU" sz="5600" i="1" dirty="0" smtClean="0"/>
              <a:t>Сталинградской </a:t>
            </a:r>
            <a:r>
              <a:rPr lang="ru-RU" sz="5600" i="1" dirty="0"/>
              <a:t>битвы район оккупации не подвергался. 27 </a:t>
            </a:r>
            <a:r>
              <a:rPr lang="ru-RU" sz="5600" i="1" dirty="0" smtClean="0"/>
              <a:t>декабря </a:t>
            </a:r>
            <a:r>
              <a:rPr lang="ru-RU" sz="5600" i="1" dirty="0"/>
              <a:t>1943 г. Астраханский округ Сталинградской</a:t>
            </a:r>
          </a:p>
          <a:p>
            <a:pPr algn="l"/>
            <a:r>
              <a:rPr lang="ru-RU" sz="5600" i="1" dirty="0"/>
              <a:t>области был преобразован в Астраханскую </a:t>
            </a:r>
            <a:r>
              <a:rPr lang="ru-RU" sz="5600" i="1" dirty="0" smtClean="0"/>
              <a:t>область</a:t>
            </a:r>
            <a:r>
              <a:rPr lang="ru-RU" sz="5600" i="1" dirty="0"/>
              <a:t>. </a:t>
            </a:r>
            <a:r>
              <a:rPr lang="ru-RU" sz="5600" i="1" dirty="0" err="1"/>
              <a:t>Владимировский</a:t>
            </a:r>
            <a:r>
              <a:rPr lang="ru-RU" sz="5600" i="1" dirty="0"/>
              <a:t> район вошел в ее состав</a:t>
            </a:r>
            <a:r>
              <a:rPr lang="ru-RU" sz="5600" i="1" dirty="0" smtClean="0"/>
              <a:t>.</a:t>
            </a:r>
          </a:p>
          <a:p>
            <a:pPr algn="l"/>
            <a:endParaRPr lang="ru-RU" sz="5600" i="1" dirty="0" smtClean="0"/>
          </a:p>
          <a:p>
            <a:pPr algn="l"/>
            <a:r>
              <a:rPr lang="ru-RU" sz="7200" b="1" dirty="0"/>
              <a:t>Потребительская кооперация: </a:t>
            </a:r>
            <a:r>
              <a:rPr lang="ru-RU" sz="7200" b="1" dirty="0" err="1" smtClean="0"/>
              <a:t>Владимировский</a:t>
            </a:r>
            <a:r>
              <a:rPr lang="ru-RU" sz="7200" b="1" dirty="0" smtClean="0"/>
              <a:t> РПС</a:t>
            </a:r>
          </a:p>
          <a:p>
            <a:pPr algn="l"/>
            <a:r>
              <a:rPr lang="ru-RU" sz="7200" dirty="0"/>
              <a:t>На 01.01.1943 г.</a:t>
            </a:r>
          </a:p>
          <a:p>
            <a:pPr algn="l"/>
            <a:r>
              <a:rPr lang="ru-RU" sz="7200" dirty="0"/>
              <a:t>Общества потребителей — 8.</a:t>
            </a:r>
          </a:p>
          <a:p>
            <a:pPr algn="l"/>
            <a:r>
              <a:rPr lang="ru-RU" sz="7200" dirty="0"/>
              <a:t>Численность пайщиков — 16 879 чел.; </a:t>
            </a:r>
            <a:endParaRPr lang="ru-RU" sz="7200" dirty="0" smtClean="0"/>
          </a:p>
          <a:p>
            <a:pPr algn="l"/>
            <a:r>
              <a:rPr lang="ru-RU" sz="7200" dirty="0" smtClean="0"/>
              <a:t>работников </a:t>
            </a:r>
            <a:r>
              <a:rPr lang="ru-RU" sz="7200" dirty="0"/>
              <a:t>на предприятиях — 279 чел.</a:t>
            </a:r>
          </a:p>
          <a:p>
            <a:pPr algn="l"/>
            <a:r>
              <a:rPr lang="ru-RU" sz="7200" dirty="0"/>
              <a:t>Магазинов, лавок, киосков — 38, в т. ч. 1 </a:t>
            </a:r>
            <a:r>
              <a:rPr lang="ru-RU" sz="7200" dirty="0" err="1" smtClean="0"/>
              <a:t>раймаг</a:t>
            </a:r>
            <a:r>
              <a:rPr lang="ru-RU" sz="7200" dirty="0"/>
              <a:t>, 6 сельмагов.</a:t>
            </a:r>
          </a:p>
          <a:p>
            <a:pPr algn="l"/>
            <a:r>
              <a:rPr lang="ru-RU" sz="7200" dirty="0"/>
              <a:t>Предприятий общественного питания — 4,</a:t>
            </a:r>
          </a:p>
          <a:p>
            <a:pPr algn="l"/>
            <a:r>
              <a:rPr lang="ru-RU" sz="7200" dirty="0"/>
              <a:t>оборот за 1942 г. — 1570 тыс. руб.</a:t>
            </a:r>
          </a:p>
          <a:p>
            <a:pPr algn="l"/>
            <a:r>
              <a:rPr lang="ru-RU" sz="7200" dirty="0"/>
              <a:t>Улов рыбы за 1942 год — 4565 ц.</a:t>
            </a:r>
          </a:p>
          <a:p>
            <a:pPr algn="l"/>
            <a:r>
              <a:rPr lang="ru-RU" sz="7200" dirty="0"/>
              <a:t>Хлебопекарен — 8, в 1942 г. выпечено хлеба </a:t>
            </a:r>
            <a:endParaRPr lang="ru-RU" sz="7200" dirty="0" smtClean="0"/>
          </a:p>
          <a:p>
            <a:pPr algn="l"/>
            <a:r>
              <a:rPr lang="ru-RU" sz="7200" dirty="0" smtClean="0"/>
              <a:t>и хлебобулочных </a:t>
            </a:r>
            <a:r>
              <a:rPr lang="ru-RU" sz="7200" dirty="0"/>
              <a:t>изделий — 2625 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21" y="232305"/>
            <a:ext cx="4816615" cy="64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8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03" y="1675363"/>
            <a:ext cx="3717080" cy="2329370"/>
          </a:xfrm>
        </p:spPr>
      </p:pic>
      <p:sp>
        <p:nvSpPr>
          <p:cNvPr id="3" name="TextBox 2"/>
          <p:cNvSpPr txBox="1"/>
          <p:nvPr/>
        </p:nvSpPr>
        <p:spPr>
          <a:xfrm>
            <a:off x="448734" y="501224"/>
            <a:ext cx="73049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Из протокола заседания президиума ЦС № 33 от  </a:t>
            </a:r>
            <a:r>
              <a:rPr lang="ru-RU" i="1" dirty="0">
                <a:solidFill>
                  <a:srgbClr val="FFFF00"/>
                </a:solidFill>
              </a:rPr>
              <a:t>14 октября 1943 г.</a:t>
            </a:r>
          </a:p>
          <a:p>
            <a:endParaRPr lang="ru-RU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§ 2. «О </a:t>
            </a:r>
            <a:r>
              <a:rPr lang="ru-RU" dirty="0"/>
              <a:t>ходе выполнения постановления президиума № 727 от 11 сентября 1943 г. </a:t>
            </a:r>
            <a:r>
              <a:rPr lang="en-US" dirty="0" smtClean="0"/>
              <a:t>“</a:t>
            </a:r>
            <a:r>
              <a:rPr lang="ru-RU" dirty="0" smtClean="0"/>
              <a:t>О </a:t>
            </a:r>
            <a:r>
              <a:rPr lang="ru-RU" dirty="0"/>
              <a:t>неотложных мерах по восстановлению хозяйства потребкооперации в районах, освобожденных от немецкой </a:t>
            </a:r>
            <a:r>
              <a:rPr lang="ru-RU" dirty="0" smtClean="0"/>
              <a:t>оккупации</a:t>
            </a:r>
            <a:r>
              <a:rPr lang="en-US" dirty="0" smtClean="0"/>
              <a:t>”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i="1" dirty="0" smtClean="0"/>
              <a:t>«…Президиум </a:t>
            </a:r>
            <a:r>
              <a:rPr lang="ru-RU" i="1" dirty="0"/>
              <a:t>Центросоюза отмечает, что во всех районах. Освобожденных от немецкой оккупации, восстановлены сельпо, </a:t>
            </a:r>
            <a:r>
              <a:rPr lang="ru-RU" i="1" dirty="0" err="1"/>
              <a:t>райпо</a:t>
            </a:r>
            <a:r>
              <a:rPr lang="ru-RU" i="1" dirty="0"/>
              <a:t> и </a:t>
            </a:r>
            <a:r>
              <a:rPr lang="ru-RU" i="1" dirty="0" err="1"/>
              <a:t>райпотребсоюзы</a:t>
            </a:r>
            <a:r>
              <a:rPr lang="ru-RU" i="1" dirty="0"/>
              <a:t>: восстановлено (по данным на 20 сентября) 7500 магазинов и лавок, 998 палаток и ларьков, 985 столовых и закусочных и 665 пекарен. В 216 районах организованы </a:t>
            </a:r>
            <a:r>
              <a:rPr lang="ru-RU" i="1" dirty="0" err="1"/>
              <a:t>райзаготконторы</a:t>
            </a:r>
            <a:r>
              <a:rPr lang="ru-RU" i="1" dirty="0"/>
              <a:t>. В Краснодарском крае, Ростовской, Смоленской и Сталинградской областях, Калмыцкой АССР, а также в УССР (Харьковской и </a:t>
            </a:r>
            <a:r>
              <a:rPr lang="ru-RU" i="1" dirty="0" err="1"/>
              <a:t>Ворошиловоградской</a:t>
            </a:r>
            <a:r>
              <a:rPr lang="ru-RU" i="1" dirty="0"/>
              <a:t> областях) проведена значительная работа по восстановлению технической базы для </a:t>
            </a:r>
            <a:r>
              <a:rPr lang="ru-RU" i="1" dirty="0" smtClean="0"/>
              <a:t>заготовок…»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665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533" y="132619"/>
            <a:ext cx="119464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Из письма президиума ЦС председателю президиума Сталинградского ОПС Бокову:</a:t>
            </a:r>
          </a:p>
          <a:p>
            <a:endParaRPr lang="ru-RU" b="1" i="1" dirty="0">
              <a:solidFill>
                <a:srgbClr val="FFFF00"/>
              </a:solidFill>
            </a:endParaRPr>
          </a:p>
          <a:p>
            <a:r>
              <a:rPr lang="ru-RU" dirty="0"/>
              <a:t>«…В условиях Отечественной войны с фашистско-немецкими захватчиками большое число работников потребительской кооперации показало невиданный героизм и самоотверженность в работе по укреплению системы и выполнению ею заданий партии и правительства.</a:t>
            </a:r>
          </a:p>
          <a:p>
            <a:r>
              <a:rPr lang="ru-RU" dirty="0"/>
              <a:t>В трудных условиях войны эти работники перевыполнили план товарооборота и заготовок с/х продуктов и сырья, мобилизовали местные товарные ресурсы, успешно развертывали собственное производство товаров широкого потребления, развивали подсобное хозяйство, выполняли задания для Красной Армии по сушке овощей, картофеля, квашению капусты и т.д., свято соблюдали важнейшую особенность работников торговли – заботу о потребителе, при всем этом проводили режим экономии средств и боролись за охрану социалистической кооперативной собственности.</a:t>
            </a:r>
          </a:p>
          <a:p>
            <a:r>
              <a:rPr lang="ru-RU" dirty="0"/>
              <a:t>Большинство из них участвовало и участвуют во всесоюзном социалистическом соревновании – этом великом патриотическом движении, мобилизующем все силы тыла на помощь Красной Армии.</a:t>
            </a:r>
          </a:p>
          <a:p>
            <a:r>
              <a:rPr lang="ru-RU" dirty="0"/>
              <a:t>Эти работники – золотой фонд нашей кооперативной системы…»</a:t>
            </a:r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5" y="4187690"/>
            <a:ext cx="3387311" cy="24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2764744"/>
            <a:ext cx="10972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AutoShape 5" descr="ÐÐ¸ÑÐºÐ° Ð´Ð»Ñ Ð¿ÑÐµÐ·ÐµÐ½ÑÐ°ÑÐ¸Ð¸ Ñ ÑÑÐ¼ÐºÐ¾Ð¹ Ð½Ð° ÐºÐ¾Ð»ÐµÑ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ÐÐ¸ÑÐºÐ° Ð´Ð»Ñ Ð¿ÑÐµÐ·ÐµÐ½ÑÐ°ÑÐ¸Ð¸ Ñ ÑÑÐ¼ÐºÐ¾Ð¹ Ð½Ð° ÐºÐ¾Ð»ÐµÑÐ°Ñ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0" y="675725"/>
            <a:ext cx="4165600" cy="1652608"/>
          </a:xfrm>
        </p:spPr>
        <p:txBody>
          <a:bodyPr/>
          <a:lstStyle/>
          <a:p>
            <a:pPr algn="ctr"/>
            <a:r>
              <a:rPr lang="ru-RU" dirty="0" smtClean="0"/>
              <a:t>Система потребительской кооперации </a:t>
            </a:r>
            <a:br>
              <a:rPr lang="ru-RU" dirty="0" smtClean="0"/>
            </a:br>
            <a:r>
              <a:rPr lang="ru-RU" dirty="0" smtClean="0"/>
              <a:t>СССР и РСФСР</a:t>
            </a:r>
            <a:endParaRPr lang="ru-RU" dirty="0"/>
          </a:p>
        </p:txBody>
      </p:sp>
      <p:pic>
        <p:nvPicPr>
          <p:cNvPr id="1026" name="Picture 2" descr="C:\Users\al-bormotov\Pictures\цсою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0" y="389467"/>
            <a:ext cx="6016720" cy="61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1468" y="1777999"/>
            <a:ext cx="3530600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3533" y="641865"/>
            <a:ext cx="418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Центросоюз СССР и РСФСР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7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3978" y="315459"/>
            <a:ext cx="10972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ПОТРЕБИТЕЛЬСКАЯ </a:t>
            </a:r>
            <a:br>
              <a:rPr lang="ru-RU" dirty="0" smtClean="0"/>
            </a:br>
            <a:r>
              <a:rPr lang="ru-RU" dirty="0" smtClean="0"/>
              <a:t>КООПЕРАЦИЯ</a:t>
            </a:r>
            <a:endParaRPr lang="ru-RU" dirty="0"/>
          </a:p>
        </p:txBody>
      </p:sp>
      <p:pic>
        <p:nvPicPr>
          <p:cNvPr id="3" name="Picture 2" descr="C:\Users\al-bormotov\Desktop\Лысенко\ФОТО в сборник\готовые фото в сборник\105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2" y="1779813"/>
            <a:ext cx="3053544" cy="417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500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491"/>
          <a:stretch/>
        </p:blipFill>
        <p:spPr>
          <a:xfrm>
            <a:off x="8588201" y="4730882"/>
            <a:ext cx="1314451" cy="1850047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67" l="577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74"/>
          <a:stretch/>
        </p:blipFill>
        <p:spPr>
          <a:xfrm>
            <a:off x="10148207" y="4339971"/>
            <a:ext cx="1392542" cy="26318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40666" y="1374650"/>
            <a:ext cx="4916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Отрасли хозяйственной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1514" y="2034430"/>
            <a:ext cx="66947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" indent="0">
              <a:buNone/>
            </a:pPr>
            <a:r>
              <a:rPr lang="ru-RU" i="1" dirty="0"/>
              <a:t>Основные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Торговля </a:t>
            </a:r>
            <a:r>
              <a:rPr lang="ru-RU" dirty="0" smtClean="0"/>
              <a:t>оптовая и розничная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Общественное </a:t>
            </a:r>
            <a:r>
              <a:rPr lang="ru-RU" dirty="0"/>
              <a:t>питание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Заготовки сельскохозяйственной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Промышленность</a:t>
            </a:r>
            <a:endParaRPr lang="ru-RU" dirty="0"/>
          </a:p>
          <a:p>
            <a:pPr marL="508" indent="0">
              <a:buNone/>
            </a:pPr>
            <a:r>
              <a:rPr lang="ru-RU" i="1" dirty="0"/>
              <a:t>Сопутствующие: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Строительство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Транспортное хозяйство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Подсобное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10908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0987" y="1500174"/>
            <a:ext cx="7486664" cy="485778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900" dirty="0" smtClean="0"/>
              <a:t> -  «всемерное развитие культурной советской торговли».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- «обеспечить такой рост народного дохода и развитие товарооборота, чтобы за годы третьей пятилетки поднять народное потребление в     1,5 – 2 раза». 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- «всемерно развивать местную промышленность и промкооперацию, являющиеся крупным источником для удовлетворения растущих потребностей трудящихся».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200" i="1" dirty="0" smtClean="0"/>
              <a:t>Источники: Коммунистическая партия Советского Союза в резолюциях и решениях съездов, конференций и пленумов ЦК. 9-е изд., доп. и </a:t>
            </a:r>
            <a:r>
              <a:rPr lang="ru-RU" sz="2200" i="1" dirty="0" err="1" smtClean="0"/>
              <a:t>испр</a:t>
            </a:r>
            <a:r>
              <a:rPr lang="ru-RU" sz="2200" i="1" dirty="0" smtClean="0"/>
              <a:t>. – М.: Политиздат, 1985. – Т. 7. С. 63, </a:t>
            </a:r>
            <a:br>
              <a:rPr lang="ru-RU" sz="2200" i="1" dirty="0" smtClean="0"/>
            </a:br>
            <a:r>
              <a:rPr lang="ru-RU" sz="2200" i="1" dirty="0" smtClean="0"/>
              <a:t>Решения партии и правительства по хозяйственным вопросам. - Т. 2.  (1929-1940). - С. 702.</a:t>
            </a:r>
          </a:p>
          <a:p>
            <a:endParaRPr lang="ru-RU" sz="2500" i="1" dirty="0" smtClean="0"/>
          </a:p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56" y="1083733"/>
            <a:ext cx="4065883" cy="55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54600" y="571480"/>
            <a:ext cx="6868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Третий пятилетний план развития народного хозяйства СССР предусматривал: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33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66108" y="412794"/>
            <a:ext cx="1091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2" y="269830"/>
            <a:ext cx="3618118" cy="2862836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2560"/>
            <a:ext cx="5478199" cy="3481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9088" y="216460"/>
            <a:ext cx="5242560" cy="762000"/>
          </a:xfrm>
        </p:spPr>
        <p:txBody>
          <a:bodyPr/>
          <a:lstStyle/>
          <a:p>
            <a:r>
              <a:rPr lang="ru-RU" dirty="0" smtClean="0">
                <a:effectLst/>
              </a:rPr>
              <a:t>Численность членов-пайщиков Сталинградской области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15" y="1090626"/>
            <a:ext cx="524256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На 1 января 1943 г. – 434 тыс. чел. (447 тыс.) </a:t>
            </a:r>
          </a:p>
          <a:p>
            <a:pPr algn="l"/>
            <a:r>
              <a:rPr lang="ru-RU" sz="1800" dirty="0" smtClean="0"/>
              <a:t>На 1 января 1944 г. – 497 тыс. чел.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5" y="3524009"/>
            <a:ext cx="4303657" cy="29965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0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РОЗНИЧНАЯ ТОРГОВАЯ СЕТЬ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6031109"/>
              </p:ext>
            </p:extLst>
          </p:nvPr>
        </p:nvGraphicFramePr>
        <p:xfrm>
          <a:off x="1102859" y="1801360"/>
          <a:ext cx="10400620" cy="398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430"/>
                <a:gridCol w="2994859"/>
                <a:gridCol w="1843754"/>
                <a:gridCol w="2039834"/>
                <a:gridCol w="202474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строки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сети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1.1.1942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1.1.1943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1.1.1944 г.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Раймаги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Сельмаги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Культмаги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Нет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свед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Прочие магазины и лавки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1098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магазинов и лавок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1387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Палатки, ларьки и киоски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розничных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предприятий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1691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1177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1587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Развозки и разноски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2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3" y="984171"/>
            <a:ext cx="11538342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ЗАГОТОВКИ СЕЛЬХОЗПРОДУКТОВ И СЫРЬЯ </a:t>
            </a:r>
            <a:br>
              <a:rPr lang="ru-RU" dirty="0" smtClean="0">
                <a:effectLst/>
              </a:rPr>
            </a:br>
            <a:r>
              <a:rPr lang="ru-RU" i="1" dirty="0" smtClean="0">
                <a:effectLst/>
              </a:rPr>
              <a:t>(</a:t>
            </a:r>
            <a:r>
              <a:rPr lang="ru-RU" i="1" dirty="0">
                <a:effectLst/>
              </a:rPr>
              <a:t>сумма заготовок непосредственно у сдатчиков колхозов, совхозов, колхозников) </a:t>
            </a:r>
            <a:r>
              <a:rPr lang="ru-RU" i="1" dirty="0" smtClean="0">
                <a:effectLst/>
              </a:rPr>
              <a:t>(тыс. руб.,  </a:t>
            </a:r>
            <a:r>
              <a:rPr lang="ru-RU" i="1" dirty="0">
                <a:effectLst/>
              </a:rPr>
              <a:t>в покупных ценах)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036887"/>
              </p:ext>
            </p:extLst>
          </p:nvPr>
        </p:nvGraphicFramePr>
        <p:xfrm>
          <a:off x="287866" y="2252133"/>
          <a:ext cx="6849534" cy="322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178"/>
                <a:gridCol w="2283178"/>
                <a:gridCol w="2283178"/>
              </a:tblGrid>
              <a:tr h="1513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заготовлено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1942 году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Фактически заготовлено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1943 году 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райпотребсоюзам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2790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6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обществам потребителей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4175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3757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по системе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8193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6247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Объект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3" y="1986452"/>
            <a:ext cx="4682067" cy="34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6" y="0"/>
            <a:ext cx="11606075" cy="7620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СЕТЬ ПРЕДПРИЯТИЙ ОБЩЕСТВЕННОГО ПИТАНИЯ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157886"/>
              </p:ext>
            </p:extLst>
          </p:nvPr>
        </p:nvGraphicFramePr>
        <p:xfrm>
          <a:off x="313267" y="1168398"/>
          <a:ext cx="10439400" cy="470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574"/>
                <a:gridCol w="1285057"/>
                <a:gridCol w="100171"/>
                <a:gridCol w="1378016"/>
                <a:gridCol w="579373"/>
                <a:gridCol w="1446602"/>
                <a:gridCol w="1305836"/>
                <a:gridCol w="929511"/>
                <a:gridCol w="1875260"/>
              </a:tblGrid>
              <a:tr h="389687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предприятий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2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Рестораны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Столовые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Чайные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Прочие предприятия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том числе чайных и др. предприятий с заезжими дворами</a:t>
                      </a:r>
                    </a:p>
                  </a:txBody>
                  <a:tcPr marL="68580" marR="68580" marT="0" marB="0"/>
                </a:tc>
              </a:tr>
              <a:tr h="1233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Число предприятий на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01.01.1943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61682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Число предприятий на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01.01.1944 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Рестораны и столовые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523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Закрытого типа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Открытого типа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Закрытого типа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Открытого типа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6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266" y="0"/>
            <a:ext cx="10750942" cy="499533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ПРОДУКЦИЯ ОБЩЕСТВЕННОГО ПИТАНИЯ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618787"/>
              </p:ext>
            </p:extLst>
          </p:nvPr>
        </p:nvGraphicFramePr>
        <p:xfrm>
          <a:off x="474134" y="677334"/>
          <a:ext cx="11555414" cy="177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707"/>
                <a:gridCol w="5777707"/>
              </a:tblGrid>
              <a:tr h="14393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Годовой </a:t>
                      </a: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 на 1942 год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27000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Фактически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выполнено в 1942 году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17211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Годовой </a:t>
                      </a: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 на 1943 год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Фактически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выполнено в 1943 году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28534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" y="2874479"/>
            <a:ext cx="5296243" cy="32853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52534" y="2492049"/>
            <a:ext cx="67394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FFFF00"/>
                </a:solidFill>
              </a:rPr>
              <a:t>Из приказа НКТ и ЦС «О порядке продажи населению, проживающему в сельских местностях продовольственных и некоторых промышленных товаров» № 40/42 от 24 января 1943 г.</a:t>
            </a:r>
          </a:p>
          <a:p>
            <a:pPr lvl="0"/>
            <a:r>
              <a:rPr lang="ru-RU" sz="1600" dirty="0"/>
              <a:t>«…Продовольственные товары в сельских местностях направляются в первую очередь для обеспечения:</a:t>
            </a:r>
          </a:p>
          <a:p>
            <a:r>
              <a:rPr lang="ru-RU" sz="1600" dirty="0"/>
              <a:t>а) госбюджетных и детских лечебных учреждений (преимущественно эвакуированных детских интернатов и детдомов);</a:t>
            </a:r>
          </a:p>
          <a:p>
            <a:r>
              <a:rPr lang="ru-RU" sz="1600" dirty="0"/>
              <a:t>б) учителей и врачей, а также агрономов, ветврачей и зоотехников, работающих в госбюджетных организациях;</a:t>
            </a:r>
          </a:p>
          <a:p>
            <a:r>
              <a:rPr lang="ru-RU" sz="1600" dirty="0"/>
              <a:t>в) руководящих работников районных советских, хозяйственных и партийных организаций;</a:t>
            </a:r>
          </a:p>
          <a:p>
            <a:r>
              <a:rPr lang="ru-RU" sz="1600" dirty="0"/>
              <a:t>г) эвакуированного населения;</a:t>
            </a:r>
          </a:p>
          <a:p>
            <a:r>
              <a:rPr lang="ru-RU" sz="1600" dirty="0"/>
              <a:t>д) столовых закрытого типа при предприятиях и учреждениях…»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41292" y="127385"/>
            <a:ext cx="142141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(Тыс. блюд)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3873</TotalTime>
  <Words>1580</Words>
  <Application>Microsoft Office PowerPoint</Application>
  <PresentationFormat>Широкоэкранный</PresentationFormat>
  <Paragraphs>240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Trebuchet MS</vt:lpstr>
      <vt:lpstr>Verdana</vt:lpstr>
      <vt:lpstr>Wingdings</vt:lpstr>
      <vt:lpstr>Wingdings 2</vt:lpstr>
      <vt:lpstr>Autumn</vt:lpstr>
      <vt:lpstr>Потребительская кооперация  в обеспечении населения Сталинградской области в годы Великой Отечественной войны</vt:lpstr>
      <vt:lpstr>Система потребительской кооперации  СССР и РСФСР</vt:lpstr>
      <vt:lpstr>ПОТРЕБИТЕЛЬСКАЯ  КООПЕРАЦИЯ</vt:lpstr>
      <vt:lpstr>Презентация PowerPoint</vt:lpstr>
      <vt:lpstr>Численность членов-пайщиков Сталинградской области</vt:lpstr>
      <vt:lpstr> РОЗНИЧНАЯ ТОРГОВАЯ СЕТЬ </vt:lpstr>
      <vt:lpstr>ЗАГОТОВКИ СЕЛЬХОЗПРОДУКТОВ И СЫРЬЯ  (сумма заготовок непосредственно у сдатчиков колхозов, совхозов, колхозников) (тыс. руб.,  в покупных ценах) </vt:lpstr>
      <vt:lpstr>СЕТЬ ПРЕДПРИЯТИЙ ОБЩЕСТВЕННОГО ПИТАНИЯ</vt:lpstr>
      <vt:lpstr>ПРОДУКЦИЯ ОБЩЕСТВЕННОГО ПИТАНИЯ</vt:lpstr>
      <vt:lpstr>Презентация PowerPoint</vt:lpstr>
      <vt:lpstr>Одним из направлений деятельности потребкооперации в условиях войны было обеспечение эвакуированного населения, а также контингента детских домов, домов инвалидов – нормированное распределение продуктов питания, организация работы столовых, хлебопечение.</vt:lpstr>
      <vt:lpstr>Презентация PowerPoint</vt:lpstr>
      <vt:lpstr>АЛЕКСЕЕВСКИЙ РАЙОН</vt:lpstr>
      <vt:lpstr>БАЛЫКЛЕЙСКИЙ РАЙОН</vt:lpstr>
      <vt:lpstr>ВЛАДИМИРОВСКИЙ РАЙОН</vt:lpstr>
      <vt:lpstr>Презентация PowerPoint</vt:lpstr>
      <vt:lpstr>Презентация PowerPoint</vt:lpstr>
      <vt:lpstr>СПАСИБО ЗА ВНИМАНИЕ!</vt:lpstr>
    </vt:vector>
  </TitlesOfParts>
  <Company>ГКУВО "ЦДНИВО"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Погреба и ледники</dc:title>
  <dc:creator>Лысенко Ирина Альбертовна</dc:creator>
  <cp:lastModifiedBy>Директор</cp:lastModifiedBy>
  <cp:revision>403</cp:revision>
  <cp:lastPrinted>2018-11-08T10:44:41Z</cp:lastPrinted>
  <dcterms:created xsi:type="dcterms:W3CDTF">2018-10-30T11:20:12Z</dcterms:created>
  <dcterms:modified xsi:type="dcterms:W3CDTF">2020-11-02T06:13:43Z</dcterms:modified>
</cp:coreProperties>
</file>