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60" r:id="rId4"/>
    <p:sldId id="258" r:id="rId5"/>
    <p:sldId id="259" r:id="rId6"/>
    <p:sldId id="270" r:id="rId7"/>
    <p:sldId id="262" r:id="rId8"/>
    <p:sldId id="263" r:id="rId9"/>
    <p:sldId id="264" r:id="rId10"/>
    <p:sldId id="265" r:id="rId11"/>
    <p:sldId id="261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30.07.2020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30.07.2020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30.07.2020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73062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Астраханский промышленный узел в 1941 – 1943 гг.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1600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3384376" cy="5904656"/>
          </a:xfrm>
        </p:spPr>
        <p:txBody>
          <a:bodyPr>
            <a:noAutofit/>
          </a:bodyPr>
          <a:lstStyle/>
          <a:p>
            <a:r>
              <a:rPr lang="ru-RU" sz="3200" dirty="0"/>
              <a:t>Работники Астраханского икорно-балычного завода на заготовке льда. 1942 г.</a:t>
            </a:r>
          </a:p>
        </p:txBody>
      </p:sp>
      <p:pic>
        <p:nvPicPr>
          <p:cNvPr id="5122" name="Picture 2" descr="C:\Users\el-golovina\Desktop\АГКО фото 2\Работники Астраханского икорно-балычного завода на заготовке льда. 1942 г. Ф. 4957. оп. 13. д. 2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3968" y="692696"/>
            <a:ext cx="4248472" cy="574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924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568952" cy="1152128"/>
          </a:xfrm>
        </p:spPr>
        <p:txBody>
          <a:bodyPr>
            <a:noAutofit/>
          </a:bodyPr>
          <a:lstStyle/>
          <a:p>
            <a:r>
              <a:rPr lang="ru-RU" sz="3200" dirty="0"/>
              <a:t>Спуск очередного бронекатера на судостроительном заводе Астрахань 1942 г.</a:t>
            </a:r>
          </a:p>
        </p:txBody>
      </p:sp>
      <p:pic>
        <p:nvPicPr>
          <p:cNvPr id="1026" name="Picture 2" descr="C:\Users\el-golovina\Desktop\АГКО фото 2\Спуск очередного бронекатера на судостроительном заводе Астрахань 1942 г.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9917" y="2060848"/>
            <a:ext cx="5604166" cy="432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472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/>
              <a:t>Ремонт танка на заводе им</a:t>
            </a:r>
            <a:r>
              <a:rPr lang="ru-RU" dirty="0" smtClean="0"/>
              <a:t>. Сталина</a:t>
            </a:r>
            <a:r>
              <a:rPr lang="ru-RU" dirty="0"/>
              <a:t>. 1942 г.</a:t>
            </a:r>
          </a:p>
        </p:txBody>
      </p:sp>
      <p:pic>
        <p:nvPicPr>
          <p:cNvPr id="6146" name="Picture 2" descr="C:\Users\el-golovina\Desktop\АГКО фото 2\Ремонт танка на заводе им.Сталина. 1942 г. ОГУ ГАСД АО.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9021" y="1916832"/>
            <a:ext cx="5979323" cy="4215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606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640960" cy="1224136"/>
          </a:xfrm>
        </p:spPr>
        <p:txBody>
          <a:bodyPr>
            <a:noAutofit/>
          </a:bodyPr>
          <a:lstStyle/>
          <a:p>
            <a:r>
              <a:rPr lang="ru-RU" sz="2800" dirty="0"/>
              <a:t>Проверка действия огнеметов, изготовленных предприятиями г. Астрахани в 1942 г., по заданию </a:t>
            </a:r>
            <a:r>
              <a:rPr lang="ru-RU" sz="2800" dirty="0" smtClean="0"/>
              <a:t>Комитета Обороны</a:t>
            </a:r>
            <a:endParaRPr lang="ru-RU" sz="2800" dirty="0"/>
          </a:p>
        </p:txBody>
      </p:sp>
      <p:pic>
        <p:nvPicPr>
          <p:cNvPr id="7170" name="Picture 2" descr="C:\Users\el-golovina\Desktop\АГКО фото 2\Проверка действия огнеметов, изготовленных предприятиями г. Астрахани в 1942 г., по заданию комитета 1обороны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8678" y="2132856"/>
            <a:ext cx="5746644" cy="432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7992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ru-RU" sz="2800" dirty="0"/>
              <a:t>Ликероводочный завод. </a:t>
            </a:r>
            <a:r>
              <a:rPr lang="ru-RU" sz="2800" dirty="0" err="1" smtClean="0"/>
              <a:t>Спецлаборатория</a:t>
            </a:r>
            <a:r>
              <a:rPr lang="ru-RU" sz="2800" dirty="0" smtClean="0"/>
              <a:t>, 1943 г.</a:t>
            </a:r>
            <a:endParaRPr lang="ru-RU" sz="2800" dirty="0"/>
          </a:p>
        </p:txBody>
      </p:sp>
      <p:pic>
        <p:nvPicPr>
          <p:cNvPr id="8194" name="Picture 2" descr="C:\Users\el-golovina\Desktop\АГКО фото 2\Ликероводочный завод. Спецлаборатория.1943 г. Отработка (проверка) минометных уровней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908720"/>
            <a:ext cx="4720701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el-golovina\Desktop\АГКО фото 2\Ликероводочный завод. Спецлаборатория. 1943 г. За разборкой дротов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492896"/>
            <a:ext cx="4392488" cy="4026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021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/>
              <a:t>Район пос. Замьяны. </a:t>
            </a:r>
            <a:r>
              <a:rPr lang="ru-RU" dirty="0" smtClean="0"/>
              <a:t>Траление </a:t>
            </a:r>
            <a:r>
              <a:rPr lang="ru-RU" dirty="0"/>
              <a:t>электромагнитных мин</a:t>
            </a:r>
          </a:p>
        </p:txBody>
      </p:sp>
      <p:pic>
        <p:nvPicPr>
          <p:cNvPr id="9218" name="Picture 2" descr="C:\Users\el-golovina\Desktop\АГКО фото 2\Район пос. Замьяны. траление электромагнитных ми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6769" y="1916832"/>
            <a:ext cx="6983623" cy="432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715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4"/>
            <a:ext cx="8568952" cy="6192688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Нижняя Волга в годы Великой Отечественной войны являлась не только важной транспортной артерией для перевозок множества стратегически важных грузов, прибывавших по Каспийскому морю, вглубь страны. Также она являлась важным промышленным центром страны.</a:t>
            </a:r>
          </a:p>
          <a:p>
            <a:r>
              <a:rPr lang="ru-RU" dirty="0"/>
              <a:t>На Нижней Волге базировались управления 4 крупных судовладельцев, находившихся в ведении народных комиссариатов речного и морского флота СССР (НКРФ и НКМФ): Нижне-Волжского речного пароходства  (НВРП) НКРФ (гор. Сталинград), Волжского нефтеналивного пароходства «Волготанкер» (гор. Астрахань), пароходства рейдового нефтеналивного флота «</a:t>
            </a:r>
            <a:r>
              <a:rPr lang="ru-RU" dirty="0" err="1"/>
              <a:t>Рейдтанкер</a:t>
            </a:r>
            <a:r>
              <a:rPr lang="ru-RU" dirty="0"/>
              <a:t>» НКМФ (гор. Астрахань) и бассейнового управления рейдового технического флота Каспийского моря «</a:t>
            </a:r>
            <a:r>
              <a:rPr lang="ru-RU" dirty="0" err="1"/>
              <a:t>Рейдтехфлот</a:t>
            </a:r>
            <a:r>
              <a:rPr lang="ru-RU" dirty="0"/>
              <a:t>» (гор. Астрахань). Каждое пароходство имело свою береговую инфраструктуру – пристани, нефтебазы, закрепленные за ними крупные судоремонтно-судостроительные предприятия.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4737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92500"/>
          </a:bodyPr>
          <a:lstStyle/>
          <a:p>
            <a:r>
              <a:rPr lang="ru-RU" dirty="0"/>
              <a:t>Кроме того на территории Астраханского округа действовали предприятия пищевой, рыбной, лесообрабатывающей промышленности, работали предприятия промкооперации, находились аэродромы и мастерские по ремонту авиатехники, выполняли ответственные государственные задания строительные организации в сфере развития транспортной и </a:t>
            </a:r>
            <a:r>
              <a:rPr lang="ru-RU" dirty="0" err="1"/>
              <a:t>нефтетранспортной</a:t>
            </a:r>
            <a:r>
              <a:rPr lang="ru-RU" dirty="0"/>
              <a:t> инфраструктуры, обеспечивая перевозки для нужд фронта и тыла. Кроме того обеспечивали работы промышленного узла предприятия энергетического сектора – </a:t>
            </a:r>
            <a:r>
              <a:rPr lang="ru-RU" dirty="0" err="1"/>
              <a:t>АстрГРЭС</a:t>
            </a:r>
            <a:r>
              <a:rPr lang="ru-RU" dirty="0"/>
              <a:t> и </a:t>
            </a:r>
            <a:r>
              <a:rPr lang="ru-RU" dirty="0" err="1"/>
              <a:t>АстрТЭЦ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6189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76672"/>
            <a:ext cx="8640960" cy="5688632"/>
          </a:xfrm>
        </p:spPr>
        <p:txBody>
          <a:bodyPr>
            <a:normAutofit fontScale="92500"/>
          </a:bodyPr>
          <a:lstStyle/>
          <a:p>
            <a:r>
              <a:rPr lang="ru-RU" dirty="0"/>
              <a:t>С началом Великой Отечественной войны начался перевод астраханской промышленности на военный лад. Предприятия осваивали выпуск тральщиков, барж, подводных лодок, бронекатеров, </a:t>
            </a:r>
            <a:r>
              <a:rPr lang="ru-RU" dirty="0" err="1"/>
              <a:t>плавбатарей</a:t>
            </a:r>
            <a:r>
              <a:rPr lang="ru-RU" dirty="0"/>
              <a:t>, аэросаней, авиабомб, снарядов и гранат, стрелкового оружия и минометов, РОКС-2, оборудование для газоубежищ. Был организован пошив и ремонт одежды для фронта, изготовление предметов  первой необходимости, некоторых видов медицинского оборудования. Предприятия пищевой промышленности изготавливали консервную продукцию (овощные и мясные консервы), рыбную продукцию, включая рыбную муку и сухари для фронта.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2433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048672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Таким образом, Астрахань являлась вторым после Сталинграда промышленным центром области, а потому привлекал внимание неприятеля. Немецко-фашистские захватчики регулярно подвергали и Астрахань, и русло Нижней Волги бомбардировкам вплоть до конца 1943 г. особенно сильный ущерб промышленности Астрахани был нанесен бомбардировкой в ночь с 26 на 27 июня 1943 г. В этот день группа из 30 самолетов совершила налет, целью которого стали такие предприятия как железнодорожная переправа реки Волги, завода им. III Интернационала и им. X годовщины Октябрьской революции, </a:t>
            </a:r>
            <a:r>
              <a:rPr lang="ru-RU" dirty="0" err="1"/>
              <a:t>Трусовский</a:t>
            </a:r>
            <a:r>
              <a:rPr lang="ru-RU" dirty="0"/>
              <a:t> рыбозавод Волго-Каспийского треста, завод № 638 им. Сталина и Астраханский речной порт. Помимо этого пострадали здания жилого сектора, а также объекты инфраструктуры – телефонная и электросети и магистраль водопровода. Подобное внимание противника к астраханским предприятиям свидетельствует об их значении для хода войны. </a:t>
            </a:r>
          </a:p>
          <a:p>
            <a:r>
              <a:rPr lang="ru-RU" dirty="0"/>
              <a:t>Но несмотря на все сложности, фабрики и заводы, строительные бригады и кооперативы продолжали свою деятельность и выполняли задания ГКО, АГКО, СГКО, партийных и советских органов власти, приближая заветную Победу.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0475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Некоторые предприятия Астрахани: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45736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Судоремонтный </a:t>
            </a:r>
            <a:r>
              <a:rPr lang="ru-RU" dirty="0"/>
              <a:t>завод им. К. Маркса</a:t>
            </a:r>
          </a:p>
          <a:p>
            <a:r>
              <a:rPr lang="ru-RU" dirty="0" smtClean="0"/>
              <a:t>Судоремонтно-судостроительный </a:t>
            </a:r>
            <a:r>
              <a:rPr lang="ru-RU" dirty="0"/>
              <a:t>завод им. </a:t>
            </a:r>
            <a:r>
              <a:rPr lang="ru-RU" dirty="0" smtClean="0"/>
              <a:t>Урицкого</a:t>
            </a:r>
          </a:p>
          <a:p>
            <a:r>
              <a:rPr lang="ru-RU" dirty="0" smtClean="0"/>
              <a:t>Судоремонтный завод им. Сталина (№638)</a:t>
            </a:r>
          </a:p>
          <a:p>
            <a:r>
              <a:rPr lang="ru-RU" dirty="0" smtClean="0"/>
              <a:t>Судоремонтный завод им. </a:t>
            </a:r>
            <a:r>
              <a:rPr lang="en-US" dirty="0" smtClean="0"/>
              <a:t>X</a:t>
            </a:r>
            <a:r>
              <a:rPr lang="ru-RU" dirty="0" smtClean="0"/>
              <a:t> годовщины Октябрьской революции</a:t>
            </a:r>
            <a:endParaRPr lang="ru-RU" dirty="0"/>
          </a:p>
          <a:p>
            <a:r>
              <a:rPr lang="ru-RU" dirty="0" smtClean="0"/>
              <a:t>Судоверфь </a:t>
            </a:r>
            <a:r>
              <a:rPr lang="ru-RU" dirty="0"/>
              <a:t>им. </a:t>
            </a:r>
            <a:r>
              <a:rPr lang="ru-RU" dirty="0" smtClean="0"/>
              <a:t>Кирова</a:t>
            </a:r>
          </a:p>
          <a:p>
            <a:r>
              <a:rPr lang="ru-RU" dirty="0" smtClean="0"/>
              <a:t>Судоремонтный </a:t>
            </a:r>
            <a:r>
              <a:rPr lang="ru-RU" dirty="0"/>
              <a:t>завод им. Артема Сергеева</a:t>
            </a:r>
          </a:p>
          <a:p>
            <a:r>
              <a:rPr lang="ru-RU" dirty="0"/>
              <a:t>Судоремонтный завод им. III Интернационала</a:t>
            </a:r>
          </a:p>
          <a:p>
            <a:r>
              <a:rPr lang="ru-RU" dirty="0"/>
              <a:t>Судостроительно-судоремонтный  завод им. Ленина</a:t>
            </a:r>
          </a:p>
          <a:p>
            <a:r>
              <a:rPr lang="ru-RU" dirty="0"/>
              <a:t>Мотостроительный завод «</a:t>
            </a:r>
            <a:r>
              <a:rPr lang="ru-RU" dirty="0" err="1"/>
              <a:t>Рыбосудомотор</a:t>
            </a:r>
            <a:r>
              <a:rPr lang="ru-RU" dirty="0"/>
              <a:t>» </a:t>
            </a:r>
          </a:p>
          <a:p>
            <a:r>
              <a:rPr lang="ru-RU" dirty="0"/>
              <a:t>Бондарный завод им. Дзержинского</a:t>
            </a:r>
          </a:p>
          <a:p>
            <a:r>
              <a:rPr lang="ru-RU" dirty="0"/>
              <a:t>Бондарно-механический завод им. </a:t>
            </a:r>
            <a:r>
              <a:rPr lang="ru-RU" dirty="0" smtClean="0"/>
              <a:t>Сталина</a:t>
            </a:r>
          </a:p>
          <a:p>
            <a:r>
              <a:rPr lang="ru-RU" dirty="0" smtClean="0"/>
              <a:t>Волго-Каспийский  рыбопромышленный трест </a:t>
            </a:r>
          </a:p>
          <a:p>
            <a:r>
              <a:rPr lang="ru-RU" dirty="0" smtClean="0"/>
              <a:t>Рыбокомбинат </a:t>
            </a:r>
            <a:r>
              <a:rPr lang="ru-RU" dirty="0"/>
              <a:t>им. Микояна</a:t>
            </a:r>
          </a:p>
          <a:p>
            <a:r>
              <a:rPr lang="ru-RU" dirty="0" smtClean="0"/>
              <a:t>Астраханская  </a:t>
            </a:r>
            <a:r>
              <a:rPr lang="ru-RU" dirty="0"/>
              <a:t>ГРЭС</a:t>
            </a:r>
          </a:p>
          <a:p>
            <a:r>
              <a:rPr lang="ru-RU" dirty="0"/>
              <a:t>Астраханские лесозаводы (№ 2,4,5)</a:t>
            </a:r>
          </a:p>
          <a:p>
            <a:r>
              <a:rPr lang="ru-RU" dirty="0" err="1"/>
              <a:t>Харабалинский</a:t>
            </a:r>
            <a:r>
              <a:rPr lang="ru-RU" dirty="0"/>
              <a:t> </a:t>
            </a:r>
            <a:r>
              <a:rPr lang="ru-RU" dirty="0" err="1"/>
              <a:t>консервзавод</a:t>
            </a:r>
            <a:endParaRPr lang="ru-RU" dirty="0"/>
          </a:p>
          <a:p>
            <a:r>
              <a:rPr lang="ru-RU" dirty="0" err="1"/>
              <a:t>Владимировский</a:t>
            </a:r>
            <a:r>
              <a:rPr lang="ru-RU" dirty="0"/>
              <a:t> </a:t>
            </a:r>
            <a:r>
              <a:rPr lang="ru-RU" dirty="0" err="1"/>
              <a:t>консервзавод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5704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Военная продукция астраханских предприятий</a:t>
            </a:r>
            <a:endParaRPr lang="ru-RU" dirty="0"/>
          </a:p>
        </p:txBody>
      </p:sp>
      <p:pic>
        <p:nvPicPr>
          <p:cNvPr id="2050" name="Picture 2" descr="C:\Users\el-golovina\Desktop\АГКО фото 2\foto1-new-08-11-201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3024336" cy="46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el-golovina\Desktop\АГКО фото 2\foto2-new-08-11-20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821" y="1518851"/>
            <a:ext cx="3501603" cy="464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429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08112"/>
          </a:xfrm>
        </p:spPr>
        <p:txBody>
          <a:bodyPr>
            <a:noAutofit/>
          </a:bodyPr>
          <a:lstStyle/>
          <a:p>
            <a:r>
              <a:rPr lang="ru-RU" sz="3200" dirty="0" smtClean="0"/>
              <a:t>Военное обмундирование, изготовленное предприятиями г. Астрахани</a:t>
            </a:r>
            <a:endParaRPr lang="ru-RU" sz="3200" dirty="0"/>
          </a:p>
        </p:txBody>
      </p:sp>
      <p:pic>
        <p:nvPicPr>
          <p:cNvPr id="3075" name="Picture 3" descr="C:\Users\el-golovina\Desktop\Военная продукция астраханских предприятий. ф.4957.оп.2.д.419.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1700808"/>
            <a:ext cx="7785121" cy="455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039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70182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Астраханский мост (строительство)</a:t>
            </a:r>
            <a:endParaRPr lang="ru-RU" dirty="0"/>
          </a:p>
        </p:txBody>
      </p:sp>
      <p:pic>
        <p:nvPicPr>
          <p:cNvPr id="4098" name="Picture 2" descr="C:\Users\el-golovina\Desktop\АГКО фото 2\астрахань мост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608" y="1484784"/>
            <a:ext cx="7128792" cy="481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0674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146</TotalTime>
  <Words>633</Words>
  <Application>Microsoft Office PowerPoint</Application>
  <PresentationFormat>Экран (4:3)</PresentationFormat>
  <Paragraphs>34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Городская</vt:lpstr>
      <vt:lpstr>Астраханский промышленный узел в 1941 – 1943 гг.</vt:lpstr>
      <vt:lpstr>Презентация PowerPoint</vt:lpstr>
      <vt:lpstr>Презентация PowerPoint</vt:lpstr>
      <vt:lpstr>Презентация PowerPoint</vt:lpstr>
      <vt:lpstr>Презентация PowerPoint</vt:lpstr>
      <vt:lpstr>Некоторые предприятия Астрахани:</vt:lpstr>
      <vt:lpstr>Военная продукция астраханских предприятий</vt:lpstr>
      <vt:lpstr>Военное обмундирование, изготовленное предприятиями г. Астрахани</vt:lpstr>
      <vt:lpstr>Астраханский мост (строительство)</vt:lpstr>
      <vt:lpstr>Работники Астраханского икорно-балычного завода на заготовке льда. 1942 г.</vt:lpstr>
      <vt:lpstr>Спуск очередного бронекатера на судостроительном заводе Астрахань 1942 г.</vt:lpstr>
      <vt:lpstr>Ремонт танка на заводе им. Сталина. 1942 г.</vt:lpstr>
      <vt:lpstr>Проверка действия огнеметов, изготовленных предприятиями г. Астрахани в 1942 г., по заданию Комитета Обороны</vt:lpstr>
      <vt:lpstr>Ликероводочный завод. Спецлаборатория, 1943 г.</vt:lpstr>
      <vt:lpstr>Район пос. Замьяны. Траление электромагнитных мин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Астраханский промышленный узел в 1941 – 1943 гг.</dc:title>
  <dc:creator>Головина Евгения Леонидовна</dc:creator>
  <cp:lastModifiedBy>Головина Евгения Леонидовна</cp:lastModifiedBy>
  <cp:revision>11</cp:revision>
  <dcterms:created xsi:type="dcterms:W3CDTF">2020-07-30T06:28:46Z</dcterms:created>
  <dcterms:modified xsi:type="dcterms:W3CDTF">2020-07-30T09:05:17Z</dcterms:modified>
</cp:coreProperties>
</file>